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media/image1.png" ContentType="image/png"/>
  <Override PartName="/ppt/media/image2.jpeg" ContentType="image/jpeg"/>
  <Override PartName="/ppt/media/image12.png" ContentType="image/png"/>
  <Override PartName="/ppt/media/image7.png" ContentType="image/png"/>
  <Override PartName="/ppt/media/image3.png" ContentType="image/png"/>
  <Override PartName="/ppt/media/image4.png" ContentType="image/png"/>
  <Override PartName="/ppt/media/image10.png" ContentType="image/png"/>
  <Override PartName="/ppt/media/image5.png" ContentType="image/png"/>
  <Override PartName="/ppt/media/image6.png" ContentType="image/png"/>
  <Override PartName="/ppt/media/image11.png" ContentType="image/png"/>
  <Override PartName="/ppt/media/image8.png" ContentType="image/png"/>
  <Override PartName="/ppt/media/image9.jpeg" ContentType="image/jpeg"/>
  <Override PartName="/ppt/media/image13.jpeg" ContentType="image/jpe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Image 6"/>
          <p:cNvSpPr/>
          <p:nvPr/>
        </p:nvSpPr>
        <p:spPr>
          <a:xfrm>
            <a:off x="5845680" y="6151680"/>
            <a:ext cx="499680" cy="499680"/>
          </a:xfrm>
          <a:prstGeom prst="ellipse">
            <a:avLst/>
          </a:prstGeom>
          <a:blipFill rotWithShape="0">
            <a:blip r:embed="rId2"/>
            <a:srcRect/>
            <a:stretch/>
          </a:blipFill>
          <a:ln w="0">
            <a:noFill/>
          </a:ln>
        </p:spPr>
        <p:style>
          <a:lnRef idx="0"/>
          <a:fillRef idx="0"/>
          <a:effectRef idx="0"/>
          <a:fontRef idx="minor"/>
        </p:style>
        <p:txBody>
          <a:bodyPr lIns="90000" rIns="90000" tIns="45000" bIns="45000" anchor="t">
            <a:noAutofit/>
          </a:bodyPr>
          <a:p>
            <a:pPr>
              <a:lnSpc>
                <a:spcPct val="100000"/>
              </a:lnSpc>
            </a:pPr>
            <a:endParaRPr b="0" lang="fr-FR" sz="1800" spc="-1" strike="noStrike">
              <a:solidFill>
                <a:srgbClr val="000000"/>
              </a:solidFill>
              <a:latin typeface="Arial"/>
              <a:ea typeface="DejaVu Sans"/>
            </a:endParaRPr>
          </a:p>
        </p:txBody>
      </p:sp>
      <p:sp>
        <p:nvSpPr>
          <p:cNvPr id="1" name="Espace réservé du numéro de diapositive 5"/>
          <p:cNvSpPr/>
          <p:nvPr/>
        </p:nvSpPr>
        <p:spPr>
          <a:xfrm>
            <a:off x="7945200" y="6401880"/>
            <a:ext cx="4128840" cy="3639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r>
              <a:rPr b="0" lang="fr-FR" sz="800" spc="-1" strike="noStrike">
                <a:solidFill>
                  <a:srgbClr val="8b8b8b"/>
                </a:solidFill>
                <a:latin typeface="Calibri"/>
                <a:ea typeface="DejaVu Sans"/>
              </a:rPr>
              <a:t> </a:t>
            </a:r>
            <a:r>
              <a:rPr b="0" lang="fr-FR" sz="800" spc="-1" strike="noStrike">
                <a:solidFill>
                  <a:srgbClr val="8b8b8b"/>
                </a:solidFill>
                <a:latin typeface="Calibri"/>
                <a:ea typeface="DejaVu Sans"/>
              </a:rPr>
              <a:t>GOPUB CONSEIL - Ville de capesterre belle-eau  # </a:t>
            </a:r>
            <a:fld id="{BA73C4FF-38BF-400C-A06F-0A24F4F7E9C0}" type="slidenum">
              <a:rPr b="0" lang="fr-FR" sz="800" spc="-1" strike="noStrike">
                <a:solidFill>
                  <a:srgbClr val="8b8b8b"/>
                </a:solidFill>
                <a:latin typeface="Calibri"/>
                <a:ea typeface="DejaVu Sans"/>
              </a:rPr>
              <a:t>&lt;numéro&gt;</a:t>
            </a:fld>
            <a:endParaRPr b="0" lang="fr-FR" sz="800" spc="-1" strike="noStrike">
              <a:solidFill>
                <a:srgbClr val="000000"/>
              </a:solidFill>
              <a:latin typeface="Arial"/>
            </a:endParaRPr>
          </a:p>
        </p:txBody>
      </p:sp>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2.png"/><Relationship Id="rId3" Type="http://schemas.openxmlformats.org/officeDocument/2006/relationships/hyperlink" Target="https://entreprendre.service-public.fr/vosdroits/R49305" TargetMode="External"/><Relationship Id="rId4" Type="http://schemas.openxmlformats.org/officeDocument/2006/relationships/hyperlink" Target="https://www.formulaires.service-public.fr/gf/getNotice.do?cerfaNotice=52156&amp;cerfaFormulaire=15702" TargetMode="External"/><Relationship Id="rId5" Type="http://schemas.openxmlformats.org/officeDocument/2006/relationships/hyperlink" Target="http://www.service-public.fr/professionnels-entreprises/vosdroits/F22591" TargetMode="External"/><Relationship Id="rId6" Type="http://schemas.openxmlformats.org/officeDocument/2006/relationships/hyperlink" Target="http://www.service-public.fr/professionnels-entreprises/vosdroits/F22591" TargetMode="External"/><Relationship Id="rId7"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40" name="Image 1" descr=""/>
          <p:cNvPicPr/>
          <p:nvPr/>
        </p:nvPicPr>
        <p:blipFill>
          <a:blip r:embed="rId1"/>
          <a:stretch/>
        </p:blipFill>
        <p:spPr>
          <a:xfrm>
            <a:off x="0" y="0"/>
            <a:ext cx="12191040" cy="6856920"/>
          </a:xfrm>
          <a:prstGeom prst="rect">
            <a:avLst/>
          </a:prstGeom>
          <a:ln w="0">
            <a:noFill/>
          </a:ln>
        </p:spPr>
      </p:pic>
      <p:pic>
        <p:nvPicPr>
          <p:cNvPr id="41" name="Image 3" descr=""/>
          <p:cNvPicPr/>
          <p:nvPr/>
        </p:nvPicPr>
        <p:blipFill>
          <a:blip r:embed="rId2"/>
          <a:stretch/>
        </p:blipFill>
        <p:spPr>
          <a:xfrm>
            <a:off x="11102760" y="5679720"/>
            <a:ext cx="853560" cy="963000"/>
          </a:xfrm>
          <a:prstGeom prst="rect">
            <a:avLst/>
          </a:prstGeom>
          <a:ln w="0">
            <a:noFill/>
          </a:ln>
        </p:spPr>
      </p:pic>
      <p:sp>
        <p:nvSpPr>
          <p:cNvPr id="42" name="ZoneTexte 4"/>
          <p:cNvSpPr/>
          <p:nvPr/>
        </p:nvSpPr>
        <p:spPr>
          <a:xfrm>
            <a:off x="1620360" y="4936320"/>
            <a:ext cx="8950320" cy="1811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500" spc="-1" strike="noStrike">
                <a:solidFill>
                  <a:srgbClr val="ffffff"/>
                </a:solidFill>
                <a:latin typeface="Calibri"/>
                <a:ea typeface="DejaVu Sans"/>
              </a:rPr>
              <a:t>SITE INTERNET </a:t>
            </a:r>
            <a:endParaRPr b="0" lang="fr-FR" sz="3500" spc="-1" strike="noStrike">
              <a:solidFill>
                <a:srgbClr val="000000"/>
              </a:solidFill>
              <a:latin typeface="Arial"/>
            </a:endParaRPr>
          </a:p>
          <a:p>
            <a:pPr algn="ctr">
              <a:lnSpc>
                <a:spcPct val="100000"/>
              </a:lnSpc>
            </a:pPr>
            <a:r>
              <a:rPr b="0" lang="fr-FR" sz="2500" spc="-1" strike="noStrike">
                <a:solidFill>
                  <a:srgbClr val="ffffff"/>
                </a:solidFill>
                <a:latin typeface="Calibri"/>
                <a:ea typeface="DejaVu Sans"/>
              </a:rPr>
              <a:t>COMMUNICATION DE LA TAXE SUR LA PUBLICITE EXTERIEURE</a:t>
            </a:r>
            <a:br>
              <a:rPr sz="2500"/>
            </a:br>
            <a:endParaRPr b="0" lang="fr-FR" sz="2500" spc="-1" strike="noStrike">
              <a:solidFill>
                <a:srgbClr val="000000"/>
              </a:solidFill>
              <a:latin typeface="Arial"/>
            </a:endParaRPr>
          </a:p>
          <a:p>
            <a:pPr algn="ctr">
              <a:lnSpc>
                <a:spcPct val="100000"/>
              </a:lnSpc>
            </a:pPr>
            <a:r>
              <a:rPr b="0" lang="fr-FR" sz="2800" spc="-1" strike="noStrike">
                <a:solidFill>
                  <a:srgbClr val="000000"/>
                </a:solidFill>
                <a:latin typeface="Calibri"/>
                <a:ea typeface="DejaVu Sans"/>
              </a:rPr>
              <a:t> </a:t>
            </a:r>
            <a:endParaRPr b="0" lang="fr-FR" sz="2800" spc="-1" strike="noStrike">
              <a:solidFill>
                <a:srgbClr val="000000"/>
              </a:solidFill>
              <a:latin typeface="Arial"/>
            </a:endParaRPr>
          </a:p>
        </p:txBody>
      </p:sp>
      <p:pic>
        <p:nvPicPr>
          <p:cNvPr id="43" name="Image 7" descr=""/>
          <p:cNvPicPr/>
          <p:nvPr/>
        </p:nvPicPr>
        <p:blipFill>
          <a:blip r:embed="rId3"/>
          <a:stretch/>
        </p:blipFill>
        <p:spPr>
          <a:xfrm>
            <a:off x="4719960" y="2641320"/>
            <a:ext cx="2221560" cy="21538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06" name="Image 1" descr=""/>
          <p:cNvPicPr/>
          <p:nvPr/>
        </p:nvPicPr>
        <p:blipFill>
          <a:blip r:embed="rId1">
            <a:alphaModFix amt="60000"/>
          </a:blip>
          <a:srcRect l="19573" t="-14604" r="3690" b="42568"/>
          <a:stretch/>
        </p:blipFill>
        <p:spPr>
          <a:xfrm>
            <a:off x="0" y="-3600"/>
            <a:ext cx="6166080" cy="6856920"/>
          </a:xfrm>
          <a:prstGeom prst="rect">
            <a:avLst/>
          </a:prstGeom>
          <a:ln w="0">
            <a:noFill/>
          </a:ln>
        </p:spPr>
      </p:pic>
      <p:sp>
        <p:nvSpPr>
          <p:cNvPr id="107"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108"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109" name="Image 4" descr=""/>
          <p:cNvPicPr/>
          <p:nvPr/>
        </p:nvPicPr>
        <p:blipFill>
          <a:blip r:embed="rId2"/>
          <a:srcRect l="0" t="46504" r="0" b="0"/>
          <a:stretch/>
        </p:blipFill>
        <p:spPr>
          <a:xfrm>
            <a:off x="0" y="3600"/>
            <a:ext cx="12191040" cy="1518120"/>
          </a:xfrm>
          <a:prstGeom prst="rect">
            <a:avLst/>
          </a:prstGeom>
          <a:ln w="0">
            <a:noFill/>
          </a:ln>
        </p:spPr>
      </p:pic>
      <p:sp>
        <p:nvSpPr>
          <p:cNvPr id="110"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111" name="ZoneTexte 9"/>
          <p:cNvSpPr/>
          <p:nvPr/>
        </p:nvSpPr>
        <p:spPr>
          <a:xfrm>
            <a:off x="736920" y="1287000"/>
            <a:ext cx="7637760" cy="264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600" spc="-1" strike="noStrike">
              <a:solidFill>
                <a:srgbClr val="000000"/>
              </a:solidFill>
              <a:latin typeface="Arial"/>
            </a:endParaRPr>
          </a:p>
          <a:p>
            <a:pPr>
              <a:lnSpc>
                <a:spcPct val="100000"/>
              </a:lnSpc>
            </a:pPr>
            <a:r>
              <a:rPr b="1" lang="fr-FR" sz="2000" spc="-1" strike="noStrike">
                <a:solidFill>
                  <a:srgbClr val="e85426"/>
                </a:solidFill>
                <a:latin typeface="Calibri"/>
                <a:ea typeface="Times New Roman"/>
              </a:rPr>
              <a:t>Comment se calcul la taxe ?</a:t>
            </a:r>
            <a:endParaRPr b="0" lang="fr-FR" sz="2000" spc="-1" strike="noStrike">
              <a:solidFill>
                <a:srgbClr val="000000"/>
              </a:solidFill>
              <a:latin typeface="Arial"/>
            </a:endParaRPr>
          </a:p>
          <a:p>
            <a:pPr>
              <a:lnSpc>
                <a:spcPct val="100000"/>
              </a:lnSpc>
            </a:pPr>
            <a:endParaRPr b="0" lang="fr-FR" sz="2000" spc="-1" strike="noStrike">
              <a:solidFill>
                <a:srgbClr val="000000"/>
              </a:solidFill>
              <a:latin typeface="Arial"/>
            </a:endParaRPr>
          </a:p>
          <a:p>
            <a:pPr>
              <a:lnSpc>
                <a:spcPct val="100000"/>
              </a:lnSpc>
            </a:pPr>
            <a:r>
              <a:rPr b="0" lang="fr-FR" sz="1600" spc="-1" strike="noStrike">
                <a:solidFill>
                  <a:srgbClr val="000000"/>
                </a:solidFill>
                <a:latin typeface="Calibri"/>
                <a:ea typeface="Times New Roman"/>
              </a:rPr>
              <a:t>Pour une publicité et une préenseigne, la TLPE se calcule en fonction du type de support (numérique ou non) et de la surface cumulée des affiches.</a:t>
            </a:r>
            <a:endParaRPr b="0" lang="fr-FR" sz="16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r>
              <a:rPr b="0" lang="fr-FR" sz="1600" spc="-1" strike="noStrike">
                <a:solidFill>
                  <a:srgbClr val="000000"/>
                </a:solidFill>
                <a:latin typeface="Calibri"/>
                <a:ea typeface="Times New Roman"/>
              </a:rPr>
              <a:t>Pour une enseigne, la TLPE se calcule en fonction du cumul des surfaces des enseignes présentes sur le terrain d’assiette de l’entreprise.</a:t>
            </a:r>
            <a:endParaRPr b="0" lang="fr-FR" sz="1600" spc="-1" strike="noStrike">
              <a:solidFill>
                <a:srgbClr val="000000"/>
              </a:solidFill>
              <a:latin typeface="Arial"/>
            </a:endParaRPr>
          </a:p>
        </p:txBody>
      </p:sp>
      <p:pic>
        <p:nvPicPr>
          <p:cNvPr id="112" name="Image 13" descr=""/>
          <p:cNvPicPr/>
          <p:nvPr/>
        </p:nvPicPr>
        <p:blipFill>
          <a:blip r:embed="rId3"/>
          <a:stretch/>
        </p:blipFill>
        <p:spPr>
          <a:xfrm>
            <a:off x="8831880" y="1409400"/>
            <a:ext cx="3033360" cy="2717280"/>
          </a:xfrm>
          <a:prstGeom prst="rect">
            <a:avLst/>
          </a:prstGeom>
          <a:ln w="0">
            <a:noFill/>
          </a:ln>
        </p:spPr>
      </p:pic>
      <p:pic>
        <p:nvPicPr>
          <p:cNvPr id="113" name="Image 15" descr=""/>
          <p:cNvPicPr/>
          <p:nvPr/>
        </p:nvPicPr>
        <p:blipFill>
          <a:blip r:embed="rId4"/>
          <a:stretch/>
        </p:blipFill>
        <p:spPr>
          <a:xfrm>
            <a:off x="4918680" y="3707640"/>
            <a:ext cx="4165200" cy="2910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14"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115"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116" name="Image 4" descr=""/>
          <p:cNvPicPr/>
          <p:nvPr/>
        </p:nvPicPr>
        <p:blipFill>
          <a:blip r:embed="rId1"/>
          <a:srcRect l="0" t="46504" r="0" b="0"/>
          <a:stretch/>
        </p:blipFill>
        <p:spPr>
          <a:xfrm>
            <a:off x="0" y="3600"/>
            <a:ext cx="12191040" cy="1518120"/>
          </a:xfrm>
          <a:prstGeom prst="rect">
            <a:avLst/>
          </a:prstGeom>
          <a:ln w="0">
            <a:noFill/>
          </a:ln>
        </p:spPr>
      </p:pic>
      <p:sp>
        <p:nvSpPr>
          <p:cNvPr id="117"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118" name="ZoneTexte 6"/>
          <p:cNvSpPr/>
          <p:nvPr/>
        </p:nvSpPr>
        <p:spPr>
          <a:xfrm>
            <a:off x="736920" y="1287000"/>
            <a:ext cx="10429560" cy="3314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600" spc="-1" strike="noStrike">
              <a:solidFill>
                <a:srgbClr val="000000"/>
              </a:solidFill>
              <a:latin typeface="Arial"/>
            </a:endParaRPr>
          </a:p>
          <a:p>
            <a:pPr>
              <a:lnSpc>
                <a:spcPct val="100000"/>
              </a:lnSpc>
            </a:pPr>
            <a:r>
              <a:rPr b="1" lang="fr-FR" sz="2000" spc="-1" strike="noStrike">
                <a:solidFill>
                  <a:srgbClr val="e85426"/>
                </a:solidFill>
                <a:latin typeface="Calibri"/>
                <a:ea typeface="Times New Roman"/>
              </a:rPr>
              <a:t>Les exonérations :</a:t>
            </a:r>
            <a:endParaRPr b="0" lang="fr-FR" sz="20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r>
              <a:rPr b="0" lang="fr-FR" sz="1600" spc="-1" strike="noStrike">
                <a:solidFill>
                  <a:srgbClr val="000000"/>
                </a:solidFill>
                <a:latin typeface="Calibri"/>
                <a:ea typeface="Times New Roman"/>
              </a:rPr>
              <a:t>Les dispositifs publicitaires exonérés de TLPE sont les suivants : </a:t>
            </a:r>
            <a:endParaRPr b="0" lang="fr-FR" sz="1600" spc="-1" strike="noStrike">
              <a:solidFill>
                <a:srgbClr val="000000"/>
              </a:solidFill>
              <a:latin typeface="Arial"/>
            </a:endParaRPr>
          </a:p>
          <a:p>
            <a:pPr marL="343080" indent="-343080">
              <a:lnSpc>
                <a:spcPct val="100000"/>
              </a:lnSpc>
              <a:buClr>
                <a:srgbClr val="000000"/>
              </a:buClr>
              <a:buFont typeface="OpenSymbol"/>
              <a:buChar char="-"/>
            </a:pPr>
            <a:r>
              <a:rPr b="0" lang="fr-FR" sz="1600" spc="-1" strike="noStrike">
                <a:solidFill>
                  <a:srgbClr val="000000"/>
                </a:solidFill>
                <a:latin typeface="Calibri"/>
                <a:ea typeface="Times New Roman"/>
              </a:rPr>
              <a:t>affichage de publicités non commerciales,</a:t>
            </a:r>
            <a:endParaRPr b="0" lang="fr-FR" sz="1600" spc="-1" strike="noStrike">
              <a:solidFill>
                <a:srgbClr val="000000"/>
              </a:solidFill>
              <a:latin typeface="Arial"/>
            </a:endParaRPr>
          </a:p>
          <a:p>
            <a:pPr marL="343080" indent="-343080">
              <a:lnSpc>
                <a:spcPct val="100000"/>
              </a:lnSpc>
              <a:buClr>
                <a:srgbClr val="000000"/>
              </a:buClr>
              <a:buFont typeface="OpenSymbol"/>
              <a:buChar char="-"/>
            </a:pPr>
            <a:r>
              <a:rPr b="0" lang="fr-FR" sz="1600" spc="-1" strike="noStrike">
                <a:solidFill>
                  <a:srgbClr val="000000"/>
                </a:solidFill>
                <a:latin typeface="Calibri"/>
                <a:ea typeface="Times New Roman"/>
              </a:rPr>
              <a:t>supports concernant des spectacles, </a:t>
            </a:r>
            <a:endParaRPr b="0" lang="fr-FR" sz="1600" spc="-1" strike="noStrike">
              <a:solidFill>
                <a:srgbClr val="000000"/>
              </a:solidFill>
              <a:latin typeface="Arial"/>
            </a:endParaRPr>
          </a:p>
          <a:p>
            <a:pPr marL="343080" indent="-343080">
              <a:lnSpc>
                <a:spcPct val="100000"/>
              </a:lnSpc>
              <a:buClr>
                <a:srgbClr val="000000"/>
              </a:buClr>
              <a:buFont typeface="OpenSymbol"/>
              <a:buChar char="-"/>
            </a:pPr>
            <a:r>
              <a:rPr b="0" lang="fr-FR" sz="1600" spc="-1" strike="noStrike">
                <a:solidFill>
                  <a:srgbClr val="000000"/>
                </a:solidFill>
                <a:latin typeface="Calibri"/>
                <a:ea typeface="Times New Roman"/>
              </a:rPr>
              <a:t>supports prescrits par une disposition légale ou réglementaire (panneaux électoraux par exemple) ou imposés par une convention signée avec l'État, </a:t>
            </a:r>
            <a:endParaRPr b="0" lang="fr-FR" sz="1600" spc="-1" strike="noStrike">
              <a:solidFill>
                <a:srgbClr val="000000"/>
              </a:solidFill>
              <a:latin typeface="Arial"/>
            </a:endParaRPr>
          </a:p>
          <a:p>
            <a:pPr marL="343080" indent="-343080">
              <a:lnSpc>
                <a:spcPct val="100000"/>
              </a:lnSpc>
              <a:buClr>
                <a:srgbClr val="000000"/>
              </a:buClr>
              <a:buFont typeface="OpenSymbol"/>
              <a:buChar char="-"/>
            </a:pPr>
            <a:r>
              <a:rPr b="0" lang="fr-FR" sz="1600" spc="-1" strike="noStrike">
                <a:solidFill>
                  <a:srgbClr val="000000"/>
                </a:solidFill>
                <a:latin typeface="Calibri"/>
                <a:ea typeface="Times New Roman"/>
              </a:rPr>
              <a:t>localisation de professions réglementées (plaques de notaires, de médecins, etc.)</a:t>
            </a:r>
            <a:endParaRPr b="0" lang="fr-FR" sz="1600" spc="-1" strike="noStrike">
              <a:solidFill>
                <a:srgbClr val="000000"/>
              </a:solidFill>
              <a:latin typeface="Arial"/>
            </a:endParaRPr>
          </a:p>
          <a:p>
            <a:pPr marL="343080" indent="-343080">
              <a:lnSpc>
                <a:spcPct val="100000"/>
              </a:lnSpc>
              <a:buClr>
                <a:srgbClr val="000000"/>
              </a:buClr>
              <a:buFont typeface="OpenSymbol"/>
              <a:buChar char="-"/>
            </a:pPr>
            <a:r>
              <a:rPr b="0" lang="fr-FR" sz="1600" spc="-1" strike="noStrike">
                <a:solidFill>
                  <a:srgbClr val="000000"/>
                </a:solidFill>
                <a:latin typeface="Calibri"/>
                <a:ea typeface="Times New Roman"/>
              </a:rPr>
              <a:t>supports exclusivement destinés à la signalisation directionnelle, </a:t>
            </a:r>
            <a:endParaRPr b="0" lang="fr-FR" sz="1600" spc="-1" strike="noStrike">
              <a:solidFill>
                <a:srgbClr val="000000"/>
              </a:solidFill>
              <a:latin typeface="Arial"/>
            </a:endParaRPr>
          </a:p>
          <a:p>
            <a:pPr marL="343080" indent="-343080">
              <a:lnSpc>
                <a:spcPct val="100000"/>
              </a:lnSpc>
              <a:buClr>
                <a:srgbClr val="000000"/>
              </a:buClr>
              <a:buFont typeface="OpenSymbol"/>
              <a:buChar char="-"/>
            </a:pPr>
            <a:r>
              <a:rPr b="0" lang="fr-FR" sz="1600" spc="-1" strike="noStrike">
                <a:solidFill>
                  <a:srgbClr val="000000"/>
                </a:solidFill>
                <a:latin typeface="Calibri"/>
                <a:ea typeface="Times New Roman"/>
              </a:rPr>
              <a:t>panneaux d'information sur les horaires ou moyens de paiement de l'activité exercée. </a:t>
            </a:r>
            <a:r>
              <a:rPr b="0" i="1" lang="fr-FR" sz="1600" spc="-1" strike="noStrike">
                <a:solidFill>
                  <a:srgbClr val="000000"/>
                </a:solidFill>
                <a:latin typeface="Calibri"/>
                <a:ea typeface="Times New Roman"/>
              </a:rPr>
              <a:t>Pour les tarifs, la superficie cumulée du support doit être inférieure ou égale à 1 m² pour être exonérée</a:t>
            </a:r>
            <a:endParaRPr b="0" lang="fr-FR" sz="1600" spc="-1" strike="noStrike">
              <a:solidFill>
                <a:srgbClr val="000000"/>
              </a:solidFill>
              <a:latin typeface="Arial"/>
            </a:endParaRPr>
          </a:p>
          <a:p>
            <a:pPr marL="343080" indent="-343080">
              <a:lnSpc>
                <a:spcPct val="100000"/>
              </a:lnSpc>
              <a:buClr>
                <a:srgbClr val="000000"/>
              </a:buClr>
              <a:buFont typeface="OpenSymbol"/>
              <a:buChar char="-"/>
            </a:pPr>
            <a:r>
              <a:rPr b="0" lang="fr-FR" sz="1600" spc="-1" strike="noStrike">
                <a:solidFill>
                  <a:srgbClr val="000000"/>
                </a:solidFill>
                <a:latin typeface="Calibri"/>
                <a:ea typeface="Times New Roman"/>
              </a:rPr>
              <a:t>enseignes de moins de 7 m² en surface cumulée, sauf délibération contraire de la collectivité.</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19"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120"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121" name="Image 4" descr=""/>
          <p:cNvPicPr/>
          <p:nvPr/>
        </p:nvPicPr>
        <p:blipFill>
          <a:blip r:embed="rId1"/>
          <a:srcRect l="0" t="46504" r="0" b="0"/>
          <a:stretch/>
        </p:blipFill>
        <p:spPr>
          <a:xfrm>
            <a:off x="0" y="3600"/>
            <a:ext cx="12191040" cy="1518120"/>
          </a:xfrm>
          <a:prstGeom prst="rect">
            <a:avLst/>
          </a:prstGeom>
          <a:ln w="0">
            <a:noFill/>
          </a:ln>
        </p:spPr>
      </p:pic>
      <p:sp>
        <p:nvSpPr>
          <p:cNvPr id="122" name="ZoneTexte 6"/>
          <p:cNvSpPr/>
          <p:nvPr/>
        </p:nvSpPr>
        <p:spPr>
          <a:xfrm>
            <a:off x="736920" y="1479960"/>
            <a:ext cx="10429560" cy="1854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DejaVu Sans"/>
              </a:rPr>
              <a:t>Que se passe-t-il en cas de poses et déposes de supports effectués en cours d’année ?</a:t>
            </a:r>
            <a:endParaRPr b="0" lang="fr-FR" sz="20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r>
              <a:rPr b="0" lang="fr-FR" sz="1600" spc="-1" strike="noStrike">
                <a:solidFill>
                  <a:srgbClr val="000000"/>
                </a:solidFill>
                <a:latin typeface="Calibri"/>
                <a:ea typeface="DejaVu Sans"/>
              </a:rPr>
              <a:t>Afin de ne pas pénaliser le redevable de la taxe, il est prévu une taxation au prorata temporis pour les supports créés</a:t>
            </a:r>
            <a:endParaRPr b="0" lang="fr-FR" sz="1600" spc="-1" strike="noStrike">
              <a:solidFill>
                <a:srgbClr val="000000"/>
              </a:solidFill>
              <a:latin typeface="Arial"/>
            </a:endParaRPr>
          </a:p>
          <a:p>
            <a:pPr>
              <a:lnSpc>
                <a:spcPct val="100000"/>
              </a:lnSpc>
            </a:pPr>
            <a:r>
              <a:rPr b="0" lang="fr-FR" sz="1600" spc="-1" strike="noStrike">
                <a:solidFill>
                  <a:srgbClr val="000000"/>
                </a:solidFill>
                <a:latin typeface="Calibri"/>
                <a:ea typeface="DejaVu Sans"/>
              </a:rPr>
              <a:t>ou supprimés en cours d’année.</a:t>
            </a:r>
            <a:endParaRPr b="0" lang="fr-FR" sz="16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r>
              <a:rPr b="0" lang="fr-FR" sz="1600" spc="-1" strike="noStrike">
                <a:solidFill>
                  <a:srgbClr val="000000"/>
                </a:solidFill>
                <a:latin typeface="Calibri"/>
                <a:ea typeface="DejaVu Sans"/>
              </a:rPr>
              <a:t>L’entreprise est dans l’obligation de fournir une déclaration dans les deux mois qui suivent l’implantation, le remplacement ou la suppression de tout support publicitaire</a:t>
            </a:r>
            <a:endParaRPr b="0" lang="fr-FR" sz="1600" spc="-1" strike="noStrike">
              <a:solidFill>
                <a:srgbClr val="000000"/>
              </a:solidFill>
              <a:latin typeface="Arial"/>
            </a:endParaRPr>
          </a:p>
        </p:txBody>
      </p:sp>
      <p:sp>
        <p:nvSpPr>
          <p:cNvPr id="123" name="ZoneTexte 1"/>
          <p:cNvSpPr/>
          <p:nvPr/>
        </p:nvSpPr>
        <p:spPr>
          <a:xfrm>
            <a:off x="736920" y="3788280"/>
            <a:ext cx="10429560" cy="1368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DejaVu Sans"/>
              </a:rPr>
              <a:t>Quand acquitter la taxe ?</a:t>
            </a:r>
            <a:endParaRPr b="0" lang="fr-FR" sz="20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r>
              <a:rPr b="0" lang="fr-FR" sz="1600" spc="-1" strike="noStrike">
                <a:solidFill>
                  <a:srgbClr val="000000"/>
                </a:solidFill>
                <a:latin typeface="Calibri"/>
                <a:ea typeface="DejaVu Sans"/>
              </a:rPr>
              <a:t>Le paiement de la taxe s’effectue après réception du titre de recettes et non pas au moment de la déclaration. Le recouvrement de la taxe est opéré par l’administration de la commune ou de l’EPCI compétent, à compter du 1er septembre de l’année d’imposition.</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24"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125"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126" name="Image 4" descr=""/>
          <p:cNvPicPr/>
          <p:nvPr/>
        </p:nvPicPr>
        <p:blipFill>
          <a:blip r:embed="rId1"/>
          <a:srcRect l="0" t="46504" r="0" b="0"/>
          <a:stretch/>
        </p:blipFill>
        <p:spPr>
          <a:xfrm>
            <a:off x="0" y="3600"/>
            <a:ext cx="12191040" cy="1518120"/>
          </a:xfrm>
          <a:prstGeom prst="rect">
            <a:avLst/>
          </a:prstGeom>
          <a:ln w="0">
            <a:noFill/>
          </a:ln>
        </p:spPr>
      </p:pic>
      <p:sp>
        <p:nvSpPr>
          <p:cNvPr id="127"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TARIFS</a:t>
            </a:r>
            <a:endParaRPr b="0" lang="fr-FR" sz="3000" spc="-1" strike="noStrike">
              <a:solidFill>
                <a:srgbClr val="000000"/>
              </a:solidFill>
              <a:latin typeface="Arial"/>
            </a:endParaRPr>
          </a:p>
        </p:txBody>
      </p:sp>
      <p:sp>
        <p:nvSpPr>
          <p:cNvPr id="128" name="ZoneTexte 6"/>
          <p:cNvSpPr/>
          <p:nvPr/>
        </p:nvSpPr>
        <p:spPr>
          <a:xfrm>
            <a:off x="619920" y="1163520"/>
            <a:ext cx="10429560" cy="637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600" spc="-1" strike="noStrike">
              <a:solidFill>
                <a:srgbClr val="000000"/>
              </a:solidFill>
              <a:latin typeface="Arial"/>
            </a:endParaRPr>
          </a:p>
          <a:p>
            <a:pPr>
              <a:lnSpc>
                <a:spcPct val="100000"/>
              </a:lnSpc>
            </a:pPr>
            <a:r>
              <a:rPr b="1" lang="fr-FR" sz="2000" spc="-1" strike="noStrike">
                <a:solidFill>
                  <a:srgbClr val="e85426"/>
                </a:solidFill>
                <a:latin typeface="Calibri"/>
                <a:ea typeface="Times New Roman"/>
              </a:rPr>
              <a:t>Tarifs de la commune (</a:t>
            </a:r>
            <a:r>
              <a:rPr b="1" lang="fr-FR" sz="2000" spc="-1" strike="noStrike" u="sng">
                <a:solidFill>
                  <a:srgbClr val="e85426"/>
                </a:solidFill>
                <a:uFillTx/>
                <a:latin typeface="Calibri"/>
                <a:ea typeface="Times New Roman"/>
              </a:rPr>
              <a:t>tableau à renseigner et compléter selon la délibération de la commune</a:t>
            </a:r>
            <a:r>
              <a:rPr b="1" lang="fr-FR" sz="2000" spc="-1" strike="noStrike">
                <a:solidFill>
                  <a:srgbClr val="e85426"/>
                </a:solidFill>
                <a:latin typeface="Calibri"/>
                <a:ea typeface="Times New Roman"/>
              </a:rPr>
              <a:t>)</a:t>
            </a:r>
            <a:endParaRPr b="0" lang="fr-FR" sz="2000" spc="-1" strike="noStrike">
              <a:solidFill>
                <a:srgbClr val="000000"/>
              </a:solidFill>
              <a:latin typeface="Arial"/>
            </a:endParaRPr>
          </a:p>
        </p:txBody>
      </p:sp>
      <p:pic>
        <p:nvPicPr>
          <p:cNvPr id="129" name="Image 8" descr=""/>
          <p:cNvPicPr/>
          <p:nvPr/>
        </p:nvPicPr>
        <p:blipFill>
          <a:blip r:embed="rId2"/>
          <a:stretch/>
        </p:blipFill>
        <p:spPr>
          <a:xfrm>
            <a:off x="1564560" y="1805400"/>
            <a:ext cx="8733960" cy="46519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30"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131"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132" name="Image 4" descr=""/>
          <p:cNvPicPr/>
          <p:nvPr/>
        </p:nvPicPr>
        <p:blipFill>
          <a:blip r:embed="rId1"/>
          <a:srcRect l="0" t="46504" r="0" b="0"/>
          <a:stretch/>
        </p:blipFill>
        <p:spPr>
          <a:xfrm>
            <a:off x="0" y="3600"/>
            <a:ext cx="12191040" cy="1518120"/>
          </a:xfrm>
          <a:prstGeom prst="rect">
            <a:avLst/>
          </a:prstGeom>
          <a:ln w="0">
            <a:noFill/>
          </a:ln>
        </p:spPr>
      </p:pic>
      <p:sp>
        <p:nvSpPr>
          <p:cNvPr id="133"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TARIFS</a:t>
            </a:r>
            <a:endParaRPr b="0" lang="fr-FR" sz="3000" spc="-1" strike="noStrike">
              <a:solidFill>
                <a:srgbClr val="000000"/>
              </a:solidFill>
              <a:latin typeface="Arial"/>
            </a:endParaRPr>
          </a:p>
        </p:txBody>
      </p:sp>
      <p:sp>
        <p:nvSpPr>
          <p:cNvPr id="134" name="ZoneTexte 6"/>
          <p:cNvSpPr/>
          <p:nvPr/>
        </p:nvSpPr>
        <p:spPr>
          <a:xfrm>
            <a:off x="619920" y="1163520"/>
            <a:ext cx="10429560" cy="637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600" spc="-1" strike="noStrike">
              <a:solidFill>
                <a:srgbClr val="000000"/>
              </a:solidFill>
              <a:latin typeface="Arial"/>
            </a:endParaRPr>
          </a:p>
          <a:p>
            <a:pPr>
              <a:lnSpc>
                <a:spcPct val="100000"/>
              </a:lnSpc>
            </a:pPr>
            <a:r>
              <a:rPr b="1" lang="fr-FR" sz="2000" spc="-1" strike="noStrike">
                <a:solidFill>
                  <a:srgbClr val="e85426"/>
                </a:solidFill>
                <a:latin typeface="Calibri"/>
                <a:ea typeface="Times New Roman"/>
              </a:rPr>
              <a:t>Tarifs de la commune (</a:t>
            </a:r>
            <a:r>
              <a:rPr b="1" lang="fr-FR" sz="2000" spc="-1" strike="noStrike" u="sng">
                <a:solidFill>
                  <a:srgbClr val="e85426"/>
                </a:solidFill>
                <a:uFillTx/>
                <a:latin typeface="Calibri"/>
                <a:ea typeface="Times New Roman"/>
              </a:rPr>
              <a:t>tableau à renseigner et compléter selon la délibération de la commune</a:t>
            </a:r>
            <a:r>
              <a:rPr b="1" lang="fr-FR" sz="2000" spc="-1" strike="noStrike">
                <a:solidFill>
                  <a:srgbClr val="e85426"/>
                </a:solidFill>
                <a:latin typeface="Calibri"/>
                <a:ea typeface="Times New Roman"/>
              </a:rPr>
              <a:t>)</a:t>
            </a:r>
            <a:endParaRPr b="0" lang="fr-FR" sz="2000" spc="-1" strike="noStrike">
              <a:solidFill>
                <a:srgbClr val="000000"/>
              </a:solidFill>
              <a:latin typeface="Arial"/>
            </a:endParaRPr>
          </a:p>
        </p:txBody>
      </p:sp>
      <p:pic>
        <p:nvPicPr>
          <p:cNvPr id="135" name="Image 1" descr=""/>
          <p:cNvPicPr/>
          <p:nvPr/>
        </p:nvPicPr>
        <p:blipFill>
          <a:blip r:embed="rId2"/>
          <a:stretch/>
        </p:blipFill>
        <p:spPr>
          <a:xfrm>
            <a:off x="1428840" y="1809720"/>
            <a:ext cx="8464320" cy="46360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44" name="Image 16" descr=""/>
          <p:cNvPicPr/>
          <p:nvPr/>
        </p:nvPicPr>
        <p:blipFill>
          <a:blip r:embed="rId1"/>
          <a:srcRect l="0" t="31775" r="28294" b="0"/>
          <a:stretch/>
        </p:blipFill>
        <p:spPr>
          <a:xfrm>
            <a:off x="8550000" y="0"/>
            <a:ext cx="3641040" cy="3654720"/>
          </a:xfrm>
          <a:prstGeom prst="rect">
            <a:avLst/>
          </a:prstGeom>
          <a:ln w="0">
            <a:noFill/>
          </a:ln>
        </p:spPr>
      </p:pic>
      <p:pic>
        <p:nvPicPr>
          <p:cNvPr id="45" name="Image 17" descr=""/>
          <p:cNvPicPr/>
          <p:nvPr/>
        </p:nvPicPr>
        <p:blipFill>
          <a:blip r:embed="rId2"/>
          <a:srcRect l="9964" t="-2402" r="-142" b="25764"/>
          <a:stretch/>
        </p:blipFill>
        <p:spPr>
          <a:xfrm>
            <a:off x="0" y="1081800"/>
            <a:ext cx="7455240" cy="5775120"/>
          </a:xfrm>
          <a:prstGeom prst="rect">
            <a:avLst/>
          </a:prstGeom>
          <a:ln w="0">
            <a:noFill/>
          </a:ln>
        </p:spPr>
      </p:pic>
      <p:pic>
        <p:nvPicPr>
          <p:cNvPr id="46" name="Image 18" descr=""/>
          <p:cNvPicPr/>
          <p:nvPr/>
        </p:nvPicPr>
        <p:blipFill>
          <a:blip r:embed="rId3"/>
          <a:stretch/>
        </p:blipFill>
        <p:spPr>
          <a:xfrm>
            <a:off x="333360" y="1993680"/>
            <a:ext cx="4380480" cy="4621320"/>
          </a:xfrm>
          <a:prstGeom prst="rect">
            <a:avLst/>
          </a:prstGeom>
          <a:ln w="0">
            <a:noFill/>
          </a:ln>
        </p:spPr>
      </p:pic>
      <p:pic>
        <p:nvPicPr>
          <p:cNvPr id="47" name="Image 19" descr=""/>
          <p:cNvPicPr/>
          <p:nvPr/>
        </p:nvPicPr>
        <p:blipFill>
          <a:blip r:embed="rId4"/>
          <a:stretch/>
        </p:blipFill>
        <p:spPr>
          <a:xfrm>
            <a:off x="2891880" y="3804480"/>
            <a:ext cx="378000" cy="499320"/>
          </a:xfrm>
          <a:prstGeom prst="rect">
            <a:avLst/>
          </a:prstGeom>
          <a:ln w="0">
            <a:noFill/>
          </a:ln>
        </p:spPr>
      </p:pic>
      <p:cxnSp>
        <p:nvCxnSpPr>
          <p:cNvPr id="48" name="Connecteur droit 20"/>
          <p:cNvCxnSpPr/>
          <p:nvPr/>
        </p:nvCxnSpPr>
        <p:spPr>
          <a:xfrm>
            <a:off x="5218560" y="2024640"/>
            <a:ext cx="970200" cy="1080"/>
          </a:xfrm>
          <a:prstGeom prst="straightConnector1">
            <a:avLst/>
          </a:prstGeom>
          <a:ln w="12700">
            <a:solidFill>
              <a:srgbClr val="a5a5a5"/>
            </a:solidFill>
            <a:prstDash val="sysDot"/>
            <a:round/>
          </a:ln>
        </p:spPr>
      </p:cxnSp>
      <p:cxnSp>
        <p:nvCxnSpPr>
          <p:cNvPr id="49" name="Connecteur droit 21"/>
          <p:cNvCxnSpPr/>
          <p:nvPr/>
        </p:nvCxnSpPr>
        <p:spPr>
          <a:xfrm flipV="1">
            <a:off x="3270600" y="2024640"/>
            <a:ext cx="1949040" cy="1780920"/>
          </a:xfrm>
          <a:prstGeom prst="straightConnector1">
            <a:avLst/>
          </a:prstGeom>
          <a:ln w="12700">
            <a:solidFill>
              <a:srgbClr val="a5a5a5"/>
            </a:solidFill>
            <a:prstDash val="sysDot"/>
            <a:round/>
          </a:ln>
        </p:spPr>
      </p:cxnSp>
      <p:sp>
        <p:nvSpPr>
          <p:cNvPr id="50" name="Rectangle 22"/>
          <p:cNvSpPr/>
          <p:nvPr/>
        </p:nvSpPr>
        <p:spPr>
          <a:xfrm>
            <a:off x="4622760" y="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51" name="Rectangle 2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52" name="ZoneTexte 25"/>
          <p:cNvSpPr/>
          <p:nvPr/>
        </p:nvSpPr>
        <p:spPr>
          <a:xfrm>
            <a:off x="6239160" y="1703520"/>
            <a:ext cx="4537800" cy="3121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800" spc="-1" strike="noStrike">
                <a:solidFill>
                  <a:srgbClr val="808080"/>
                </a:solidFill>
                <a:latin typeface="Calibri"/>
                <a:ea typeface="DejaVu Sans"/>
              </a:rPr>
              <a:t>SOMMAIRE</a:t>
            </a:r>
            <a:endParaRPr b="0" lang="fr-FR" sz="2800" spc="-1" strike="noStrike">
              <a:solidFill>
                <a:srgbClr val="000000"/>
              </a:solidFill>
              <a:latin typeface="Arial"/>
            </a:endParaRPr>
          </a:p>
          <a:p>
            <a:pPr>
              <a:lnSpc>
                <a:spcPct val="100000"/>
              </a:lnSpc>
            </a:pPr>
            <a:endParaRPr b="0" lang="fr-FR" sz="28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DEFINITIONS</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Qu’est-ce que la TLPE ?</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Pourquoi la TLPE ?</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Les supports</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Qui doit déclarer ?</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Quand déclarer ?</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Comment déclarer ?</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Les exonérations</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Les tarifs</a:t>
            </a:r>
            <a:endParaRPr b="0" lang="fr-FR" sz="1300" spc="-1" strike="noStrike">
              <a:solidFill>
                <a:srgbClr val="000000"/>
              </a:solidFill>
              <a:latin typeface="Arial"/>
            </a:endParaRPr>
          </a:p>
          <a:p>
            <a:pPr>
              <a:lnSpc>
                <a:spcPct val="100000"/>
              </a:lnSpc>
            </a:pPr>
            <a:endParaRPr b="0" lang="fr-FR" sz="1300" spc="-1" strike="noStrike">
              <a:solidFill>
                <a:srgbClr val="000000"/>
              </a:solidFill>
              <a:latin typeface="Arial"/>
            </a:endParaRPr>
          </a:p>
          <a:p>
            <a:pPr>
              <a:lnSpc>
                <a:spcPct val="100000"/>
              </a:lnSpc>
            </a:pPr>
            <a:endParaRPr b="0" lang="fr-FR" sz="1300" spc="-1" strike="noStrike">
              <a:solidFill>
                <a:srgbClr val="000000"/>
              </a:solidFill>
              <a:latin typeface="Arial"/>
            </a:endParaRPr>
          </a:p>
        </p:txBody>
      </p:sp>
      <p:sp>
        <p:nvSpPr>
          <p:cNvPr id="53" name="ZoneTexte 1"/>
          <p:cNvSpPr/>
          <p:nvPr/>
        </p:nvSpPr>
        <p:spPr>
          <a:xfrm>
            <a:off x="5422320" y="807120"/>
            <a:ext cx="214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800" spc="-1" strike="noStrike">
              <a:solidFill>
                <a:srgbClr val="000000"/>
              </a:solidFill>
              <a:latin typeface="Arial"/>
            </a:endParaRPr>
          </a:p>
        </p:txBody>
      </p:sp>
      <p:pic>
        <p:nvPicPr>
          <p:cNvPr id="54" name="" descr=""/>
          <p:cNvPicPr/>
          <p:nvPr/>
        </p:nvPicPr>
        <p:blipFill>
          <a:blip r:embed="rId5"/>
          <a:stretch/>
        </p:blipFill>
        <p:spPr>
          <a:xfrm>
            <a:off x="5400000" y="354240"/>
            <a:ext cx="1085760" cy="1085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55" name="Image 1" descr=""/>
          <p:cNvPicPr/>
          <p:nvPr/>
        </p:nvPicPr>
        <p:blipFill>
          <a:blip r:embed="rId1"/>
          <a:stretch/>
        </p:blipFill>
        <p:spPr>
          <a:xfrm>
            <a:off x="0" y="2880"/>
            <a:ext cx="12191040" cy="6850800"/>
          </a:xfrm>
          <a:prstGeom prst="rect">
            <a:avLst/>
          </a:prstGeom>
          <a:ln w="0">
            <a:noFill/>
          </a:ln>
        </p:spPr>
      </p:pic>
      <p:sp>
        <p:nvSpPr>
          <p:cNvPr id="56"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57" name="Rectangle 3"/>
          <p:cNvSpPr/>
          <p:nvPr/>
        </p:nvSpPr>
        <p:spPr>
          <a:xfrm>
            <a:off x="4622760" y="670176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58" name="ZoneTexte 4"/>
          <p:cNvSpPr/>
          <p:nvPr/>
        </p:nvSpPr>
        <p:spPr>
          <a:xfrm>
            <a:off x="3885120" y="2954880"/>
            <a:ext cx="4537800" cy="927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5500" spc="-1" strike="noStrike">
                <a:solidFill>
                  <a:srgbClr val="808080"/>
                </a:solidFill>
                <a:latin typeface="Calibri"/>
                <a:ea typeface="DejaVu Sans"/>
              </a:rPr>
              <a:t>DEFINITIONS</a:t>
            </a:r>
            <a:endParaRPr b="0" lang="fr-FR" sz="5500" spc="-1" strike="noStrike">
              <a:solidFill>
                <a:srgbClr val="000000"/>
              </a:solidFill>
              <a:latin typeface="Arial"/>
            </a:endParaRPr>
          </a:p>
        </p:txBody>
      </p:sp>
      <p:pic>
        <p:nvPicPr>
          <p:cNvPr id="59" name="Image 8" descr=""/>
          <p:cNvPicPr/>
          <p:nvPr/>
        </p:nvPicPr>
        <p:blipFill>
          <a:blip r:embed="rId2"/>
          <a:stretch/>
        </p:blipFill>
        <p:spPr>
          <a:xfrm>
            <a:off x="5481720" y="1545120"/>
            <a:ext cx="1143360" cy="1143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60" name="Image 1" descr=""/>
          <p:cNvPicPr/>
          <p:nvPr/>
        </p:nvPicPr>
        <p:blipFill>
          <a:blip r:embed="rId1">
            <a:alphaModFix amt="60000"/>
          </a:blip>
          <a:srcRect l="45722" t="-16080" r="-723" b="44044"/>
          <a:stretch/>
        </p:blipFill>
        <p:spPr>
          <a:xfrm>
            <a:off x="0" y="0"/>
            <a:ext cx="4418640" cy="6856920"/>
          </a:xfrm>
          <a:prstGeom prst="rect">
            <a:avLst/>
          </a:prstGeom>
          <a:ln w="0">
            <a:noFill/>
          </a:ln>
        </p:spPr>
      </p:pic>
      <p:sp>
        <p:nvSpPr>
          <p:cNvPr id="61"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62"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63" name="Image 4" descr=""/>
          <p:cNvPicPr/>
          <p:nvPr/>
        </p:nvPicPr>
        <p:blipFill>
          <a:blip r:embed="rId2"/>
          <a:srcRect l="0" t="46504" r="0" b="0"/>
          <a:stretch/>
        </p:blipFill>
        <p:spPr>
          <a:xfrm>
            <a:off x="0" y="1800"/>
            <a:ext cx="12191040" cy="1518120"/>
          </a:xfrm>
          <a:prstGeom prst="rect">
            <a:avLst/>
          </a:prstGeom>
          <a:ln w="0">
            <a:noFill/>
          </a:ln>
        </p:spPr>
      </p:pic>
      <p:sp>
        <p:nvSpPr>
          <p:cNvPr id="64"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65" name="ZoneTexte 10"/>
          <p:cNvSpPr/>
          <p:nvPr/>
        </p:nvSpPr>
        <p:spPr>
          <a:xfrm>
            <a:off x="927000" y="1667880"/>
            <a:ext cx="10908360" cy="4775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Times New Roman"/>
              </a:rPr>
              <a:t>Qu’est-ce que la TLPE ?</a:t>
            </a:r>
            <a:endParaRPr b="0" lang="fr-FR" sz="20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gn="just">
              <a:lnSpc>
                <a:spcPct val="100000"/>
              </a:lnSpc>
            </a:pPr>
            <a:r>
              <a:rPr b="0" lang="fr-FR" sz="1600" spc="-1" strike="noStrike">
                <a:solidFill>
                  <a:srgbClr val="000000"/>
                </a:solidFill>
                <a:latin typeface="Calibri"/>
                <a:ea typeface="Times New Roman"/>
              </a:rPr>
              <a:t>En voulant inscrire leurs marques au cœur du paysage urbain, les entreprises se sont emparées de l’espace public, parfois sans prendre en compte les questions environnementales.</a:t>
            </a:r>
            <a:endParaRPr b="0" lang="fr-FR" sz="1600" spc="-1" strike="noStrike">
              <a:solidFill>
                <a:srgbClr val="000000"/>
              </a:solidFill>
              <a:latin typeface="Arial"/>
            </a:endParaRPr>
          </a:p>
          <a:p>
            <a:pPr algn="just">
              <a:lnSpc>
                <a:spcPct val="100000"/>
              </a:lnSpc>
            </a:pPr>
            <a:endParaRPr b="0" lang="fr-FR" sz="1600" spc="-1" strike="noStrike">
              <a:solidFill>
                <a:srgbClr val="000000"/>
              </a:solidFill>
              <a:latin typeface="Arial"/>
            </a:endParaRPr>
          </a:p>
          <a:p>
            <a:pPr algn="just">
              <a:lnSpc>
                <a:spcPct val="100000"/>
              </a:lnSpc>
            </a:pPr>
            <a:r>
              <a:rPr b="0" lang="fr-FR" sz="1600" spc="-1" strike="noStrike">
                <a:solidFill>
                  <a:srgbClr val="000000"/>
                </a:solidFill>
                <a:latin typeface="Calibri"/>
                <a:ea typeface="Times New Roman"/>
              </a:rPr>
              <a:t>La publicité, sa logique poussée à l’extrême et l’ultra consommation ne sont pas compatible avec l’écologie de demain. </a:t>
            </a:r>
            <a:endParaRPr b="0" lang="fr-FR" sz="1600" spc="-1" strike="noStrike">
              <a:solidFill>
                <a:srgbClr val="000000"/>
              </a:solidFill>
              <a:latin typeface="Arial"/>
            </a:endParaRPr>
          </a:p>
          <a:p>
            <a:pPr algn="just">
              <a:lnSpc>
                <a:spcPct val="100000"/>
              </a:lnSpc>
            </a:pPr>
            <a:endParaRPr b="0" lang="fr-FR" sz="1600" spc="-1" strike="noStrike">
              <a:solidFill>
                <a:srgbClr val="000000"/>
              </a:solidFill>
              <a:latin typeface="Arial"/>
            </a:endParaRPr>
          </a:p>
          <a:p>
            <a:pPr algn="just">
              <a:lnSpc>
                <a:spcPct val="100000"/>
              </a:lnSpc>
            </a:pPr>
            <a:r>
              <a:rPr b="0" lang="fr-FR" sz="1600" spc="-1" strike="noStrike">
                <a:solidFill>
                  <a:srgbClr val="000000"/>
                </a:solidFill>
                <a:latin typeface="Calibri"/>
                <a:ea typeface="Times New Roman"/>
              </a:rPr>
              <a:t>Pour répondre à ce besoin, la loi n° 2008-776 du 4 août 2008 de modernisation de l’économie a instauré la Taxe Locale sur la Publicité Extérieure (TLPE) qui se substitue aux taxes locales existantes jusqu’alors.</a:t>
            </a:r>
            <a:endParaRPr b="0" lang="fr-FR" sz="1600" spc="-1" strike="noStrike">
              <a:solidFill>
                <a:srgbClr val="000000"/>
              </a:solidFill>
              <a:latin typeface="Arial"/>
            </a:endParaRPr>
          </a:p>
          <a:p>
            <a:pPr algn="just">
              <a:lnSpc>
                <a:spcPct val="100000"/>
              </a:lnSpc>
            </a:pPr>
            <a:endParaRPr b="0" lang="fr-FR" sz="1600" spc="-1" strike="noStrike">
              <a:solidFill>
                <a:srgbClr val="000000"/>
              </a:solidFill>
              <a:latin typeface="Arial"/>
            </a:endParaRPr>
          </a:p>
          <a:p>
            <a:pPr algn="just">
              <a:lnSpc>
                <a:spcPct val="100000"/>
              </a:lnSpc>
            </a:pPr>
            <a:r>
              <a:rPr b="0" lang="fr-FR" sz="1600" spc="-1" strike="noStrike">
                <a:solidFill>
                  <a:srgbClr val="000000"/>
                </a:solidFill>
                <a:latin typeface="Calibri"/>
                <a:ea typeface="Times New Roman"/>
              </a:rPr>
              <a:t>Cette loi cherche à améliorer le cadre de vie et à organiser au mieux l’affichage. Elle protège le commerce de proximité en prévoyant un certain nombre d’exonérations.</a:t>
            </a:r>
            <a:endParaRPr b="0" lang="fr-FR" sz="1600" spc="-1" strike="noStrike">
              <a:solidFill>
                <a:srgbClr val="000000"/>
              </a:solidFill>
              <a:latin typeface="Arial"/>
            </a:endParaRPr>
          </a:p>
          <a:p>
            <a:pPr algn="just">
              <a:lnSpc>
                <a:spcPct val="100000"/>
              </a:lnSpc>
            </a:pPr>
            <a:endParaRPr b="0" lang="fr-FR" sz="1600" spc="-1" strike="noStrike">
              <a:solidFill>
                <a:srgbClr val="000000"/>
              </a:solidFill>
              <a:latin typeface="Arial"/>
            </a:endParaRPr>
          </a:p>
          <a:p>
            <a:pPr algn="just">
              <a:lnSpc>
                <a:spcPct val="100000"/>
              </a:lnSpc>
            </a:pPr>
            <a:r>
              <a:rPr b="0" lang="fr-FR" sz="1600" spc="-1" strike="noStrike">
                <a:solidFill>
                  <a:srgbClr val="000000"/>
                </a:solidFill>
                <a:latin typeface="Calibri"/>
                <a:ea typeface="Times New Roman"/>
              </a:rPr>
              <a:t>Son objectif est d’améliorer la qualité de nos paysages urbains par la diminution de l’emprise des enseignes, des pré-enseignes et des panneaux publicitaires. </a:t>
            </a:r>
            <a:endParaRPr b="0" lang="fr-FR" sz="1600" spc="-1" strike="noStrike">
              <a:solidFill>
                <a:srgbClr val="000000"/>
              </a:solidFill>
              <a:latin typeface="Arial"/>
            </a:endParaRPr>
          </a:p>
          <a:p>
            <a:pPr algn="just">
              <a:lnSpc>
                <a:spcPct val="100000"/>
              </a:lnSpc>
            </a:pPr>
            <a:endParaRPr b="0" lang="fr-FR" sz="1600" spc="-1" strike="noStrike">
              <a:solidFill>
                <a:srgbClr val="000000"/>
              </a:solidFill>
              <a:latin typeface="Arial"/>
            </a:endParaRPr>
          </a:p>
          <a:p>
            <a:pPr algn="just">
              <a:lnSpc>
                <a:spcPct val="100000"/>
              </a:lnSpc>
            </a:pPr>
            <a:r>
              <a:rPr b="0" lang="fr-FR" sz="1600" spc="-1" strike="noStrike">
                <a:solidFill>
                  <a:srgbClr val="000000"/>
                </a:solidFill>
                <a:latin typeface="Calibri"/>
                <a:ea typeface="Times New Roman"/>
              </a:rPr>
              <a:t>Sa vocation à protéger nos paysages et le petit commerce permet de trouver le juste équilibre entre développement économique et sauvegarde du territoire.</a:t>
            </a:r>
            <a:endParaRPr b="0" lang="fr-FR" sz="1600" spc="-1" strike="noStrike">
              <a:solidFill>
                <a:srgbClr val="000000"/>
              </a:solidFill>
              <a:latin typeface="Arial"/>
            </a:endParaRPr>
          </a:p>
          <a:p>
            <a:pPr>
              <a:lnSpc>
                <a:spcPct val="100000"/>
              </a:lnSpc>
            </a:pPr>
            <a:r>
              <a:rPr b="1" lang="fr-FR" sz="1600" spc="-1" strike="noStrike">
                <a:solidFill>
                  <a:srgbClr val="e85426"/>
                </a:solidFill>
                <a:latin typeface="Roboto"/>
                <a:ea typeface="Times New Roman"/>
              </a:rPr>
              <a:t> </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66" name="Image 1" descr=""/>
          <p:cNvPicPr/>
          <p:nvPr/>
        </p:nvPicPr>
        <p:blipFill>
          <a:blip r:embed="rId1">
            <a:alphaModFix amt="60000"/>
          </a:blip>
          <a:srcRect l="45722" t="-16080" r="-723" b="44044"/>
          <a:stretch/>
        </p:blipFill>
        <p:spPr>
          <a:xfrm>
            <a:off x="0" y="0"/>
            <a:ext cx="4418640" cy="6856920"/>
          </a:xfrm>
          <a:prstGeom prst="rect">
            <a:avLst/>
          </a:prstGeom>
          <a:ln w="0">
            <a:noFill/>
          </a:ln>
        </p:spPr>
      </p:pic>
      <p:sp>
        <p:nvSpPr>
          <p:cNvPr id="67"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68"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69" name="Image 4" descr=""/>
          <p:cNvPicPr/>
          <p:nvPr/>
        </p:nvPicPr>
        <p:blipFill>
          <a:blip r:embed="rId2"/>
          <a:srcRect l="0" t="46504" r="0" b="0"/>
          <a:stretch/>
        </p:blipFill>
        <p:spPr>
          <a:xfrm>
            <a:off x="0" y="1800"/>
            <a:ext cx="12191040" cy="1518120"/>
          </a:xfrm>
          <a:prstGeom prst="rect">
            <a:avLst/>
          </a:prstGeom>
          <a:ln w="0">
            <a:noFill/>
          </a:ln>
        </p:spPr>
      </p:pic>
      <p:sp>
        <p:nvSpPr>
          <p:cNvPr id="70"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71" name="ZoneTexte 10"/>
          <p:cNvSpPr/>
          <p:nvPr/>
        </p:nvSpPr>
        <p:spPr>
          <a:xfrm>
            <a:off x="641520" y="3582000"/>
            <a:ext cx="9600120" cy="2098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Times New Roman"/>
              </a:rPr>
              <a:t>Pourquoi cette taxe ?</a:t>
            </a:r>
            <a:endParaRPr b="0" lang="fr-FR" sz="20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marL="285840" indent="-285840" algn="just">
              <a:lnSpc>
                <a:spcPct val="100000"/>
              </a:lnSpc>
              <a:buClr>
                <a:srgbClr val="000000"/>
              </a:buClr>
              <a:buFont typeface="Arial"/>
              <a:buChar char="•"/>
            </a:pPr>
            <a:r>
              <a:rPr b="0" lang="fr-FR" sz="1600" spc="-1" strike="noStrike">
                <a:solidFill>
                  <a:srgbClr val="000000"/>
                </a:solidFill>
                <a:latin typeface="Calibri"/>
                <a:ea typeface="Times New Roman"/>
              </a:rPr>
              <a:t>Lutter contre la pollution visuelle</a:t>
            </a:r>
            <a:endParaRPr b="0" lang="fr-FR" sz="1600" spc="-1" strike="noStrike">
              <a:solidFill>
                <a:srgbClr val="000000"/>
              </a:solidFill>
              <a:latin typeface="Arial"/>
            </a:endParaRPr>
          </a:p>
          <a:p>
            <a:pPr marL="285840" indent="-285840" algn="just">
              <a:lnSpc>
                <a:spcPct val="100000"/>
              </a:lnSpc>
              <a:buClr>
                <a:srgbClr val="000000"/>
              </a:buClr>
              <a:buFont typeface="Arial"/>
              <a:buChar char="•"/>
            </a:pPr>
            <a:r>
              <a:rPr b="0" lang="fr-FR" sz="1600" spc="-1" strike="noStrike">
                <a:solidFill>
                  <a:srgbClr val="000000"/>
                </a:solidFill>
                <a:latin typeface="Calibri"/>
                <a:ea typeface="Times New Roman"/>
              </a:rPr>
              <a:t>Organiser l’affichage publicitaire</a:t>
            </a:r>
            <a:endParaRPr b="0" lang="fr-FR" sz="1600" spc="-1" strike="noStrike">
              <a:solidFill>
                <a:srgbClr val="000000"/>
              </a:solidFill>
              <a:latin typeface="Arial"/>
            </a:endParaRPr>
          </a:p>
          <a:p>
            <a:pPr marL="285840" indent="-285840" algn="just">
              <a:lnSpc>
                <a:spcPct val="100000"/>
              </a:lnSpc>
              <a:buClr>
                <a:srgbClr val="000000"/>
              </a:buClr>
              <a:buFont typeface="Arial"/>
              <a:buChar char="•"/>
            </a:pPr>
            <a:r>
              <a:rPr b="0" lang="fr-FR" sz="1600" spc="-1" strike="noStrike">
                <a:solidFill>
                  <a:srgbClr val="000000"/>
                </a:solidFill>
                <a:latin typeface="Calibri"/>
                <a:ea typeface="Times New Roman"/>
              </a:rPr>
              <a:t>Améliorer le cadre de vie</a:t>
            </a:r>
            <a:endParaRPr b="0" lang="fr-FR" sz="1600" spc="-1" strike="noStrike">
              <a:solidFill>
                <a:srgbClr val="000000"/>
              </a:solidFill>
              <a:latin typeface="Arial"/>
            </a:endParaRPr>
          </a:p>
          <a:p>
            <a:pPr marL="285840" indent="-285840" algn="just">
              <a:lnSpc>
                <a:spcPct val="100000"/>
              </a:lnSpc>
              <a:buClr>
                <a:srgbClr val="000000"/>
              </a:buClr>
              <a:buFont typeface="Arial"/>
              <a:buChar char="•"/>
            </a:pPr>
            <a:r>
              <a:rPr b="0" lang="fr-FR" sz="1600" spc="-1" strike="noStrike">
                <a:solidFill>
                  <a:srgbClr val="000000"/>
                </a:solidFill>
                <a:latin typeface="Calibri"/>
                <a:ea typeface="Times New Roman"/>
              </a:rPr>
              <a:t>Réduire la dimension des enseignes </a:t>
            </a:r>
            <a:endParaRPr b="0" lang="fr-FR" sz="1600" spc="-1" strike="noStrike">
              <a:solidFill>
                <a:srgbClr val="000000"/>
              </a:solidFill>
              <a:latin typeface="Arial"/>
            </a:endParaRPr>
          </a:p>
          <a:p>
            <a:pPr marL="285840" indent="-285840" algn="just">
              <a:lnSpc>
                <a:spcPct val="100000"/>
              </a:lnSpc>
              <a:buClr>
                <a:srgbClr val="000000"/>
              </a:buClr>
              <a:buFont typeface="Arial"/>
              <a:buChar char="•"/>
            </a:pPr>
            <a:r>
              <a:rPr b="0" lang="fr-FR" sz="1600" spc="-1" strike="noStrike">
                <a:solidFill>
                  <a:srgbClr val="000000"/>
                </a:solidFill>
                <a:latin typeface="Calibri"/>
                <a:ea typeface="Times New Roman"/>
              </a:rPr>
              <a:t>Freiner la prolifération des panneaux publicitaires</a:t>
            </a:r>
            <a:endParaRPr b="0" lang="fr-FR" sz="1600" spc="-1" strike="noStrike">
              <a:solidFill>
                <a:srgbClr val="000000"/>
              </a:solidFill>
              <a:latin typeface="Arial"/>
            </a:endParaRPr>
          </a:p>
          <a:p>
            <a:pPr>
              <a:lnSpc>
                <a:spcPct val="100000"/>
              </a:lnSpc>
            </a:pPr>
            <a:r>
              <a:rPr b="1" lang="fr-FR" sz="1600" spc="-1" strike="noStrike">
                <a:solidFill>
                  <a:srgbClr val="e85426"/>
                </a:solidFill>
                <a:latin typeface="Roboto"/>
                <a:ea typeface="Times New Roman"/>
              </a:rPr>
              <a:t> </a:t>
            </a:r>
            <a:endParaRPr b="0" lang="fr-FR" sz="1600" spc="-1" strike="noStrike">
              <a:solidFill>
                <a:srgbClr val="000000"/>
              </a:solidFill>
              <a:latin typeface="Arial"/>
            </a:endParaRPr>
          </a:p>
        </p:txBody>
      </p:sp>
      <p:sp>
        <p:nvSpPr>
          <p:cNvPr id="72" name="ZoneTexte 6"/>
          <p:cNvSpPr/>
          <p:nvPr/>
        </p:nvSpPr>
        <p:spPr>
          <a:xfrm>
            <a:off x="641520" y="1790640"/>
            <a:ext cx="10908360" cy="1368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Times New Roman"/>
              </a:rPr>
              <a:t>Qui met en place cette taxe?</a:t>
            </a:r>
            <a:endParaRPr b="0" lang="fr-FR" sz="20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gn="just">
              <a:lnSpc>
                <a:spcPct val="100000"/>
              </a:lnSpc>
            </a:pPr>
            <a:r>
              <a:rPr b="0" lang="fr-FR" sz="1600" spc="-1" strike="noStrike">
                <a:solidFill>
                  <a:srgbClr val="000000"/>
                </a:solidFill>
                <a:latin typeface="Calibri"/>
                <a:ea typeface="Times New Roman"/>
              </a:rPr>
              <a:t>Les communes peuvent, par délibération de leur conseil municipal, instituer la TLPE dans les limites de leur territoire. Certains établissements publics de coopération intercommunale (EPCI), s’ils sont compétents, peuvent décider d’instituer également en lieu et place de tout ou partie des communes membres. </a:t>
            </a:r>
            <a:r>
              <a:rPr b="1" lang="fr-FR" sz="1600" spc="-1" strike="noStrike">
                <a:solidFill>
                  <a:srgbClr val="e85426"/>
                </a:solidFill>
                <a:latin typeface="Roboto"/>
                <a:ea typeface="Times New Roman"/>
              </a:rPr>
              <a:t> </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73" name="Image 1" descr=""/>
          <p:cNvPicPr/>
          <p:nvPr/>
        </p:nvPicPr>
        <p:blipFill>
          <a:blip r:embed="rId1">
            <a:alphaModFix amt="60000"/>
          </a:blip>
          <a:srcRect l="45722" t="-16080" r="-723" b="44044"/>
          <a:stretch/>
        </p:blipFill>
        <p:spPr>
          <a:xfrm>
            <a:off x="0" y="0"/>
            <a:ext cx="4418640" cy="6856920"/>
          </a:xfrm>
          <a:prstGeom prst="rect">
            <a:avLst/>
          </a:prstGeom>
          <a:ln w="0">
            <a:noFill/>
          </a:ln>
        </p:spPr>
      </p:pic>
      <p:sp>
        <p:nvSpPr>
          <p:cNvPr id="74"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75"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76" name="Image 4" descr=""/>
          <p:cNvPicPr/>
          <p:nvPr/>
        </p:nvPicPr>
        <p:blipFill>
          <a:blip r:embed="rId2"/>
          <a:srcRect l="0" t="46504" r="0" b="0"/>
          <a:stretch/>
        </p:blipFill>
        <p:spPr>
          <a:xfrm>
            <a:off x="0" y="1800"/>
            <a:ext cx="12191040" cy="1518120"/>
          </a:xfrm>
          <a:prstGeom prst="rect">
            <a:avLst/>
          </a:prstGeom>
          <a:ln w="0">
            <a:noFill/>
          </a:ln>
        </p:spPr>
      </p:pic>
      <p:sp>
        <p:nvSpPr>
          <p:cNvPr id="77"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78" name="ZoneTexte 6"/>
          <p:cNvSpPr/>
          <p:nvPr/>
        </p:nvSpPr>
        <p:spPr>
          <a:xfrm>
            <a:off x="754560" y="1930680"/>
            <a:ext cx="10983960" cy="1916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DejaVu Sans"/>
              </a:rPr>
              <a:t>Qui doit déclarer  ?</a:t>
            </a:r>
            <a:endParaRPr b="0" lang="fr-FR" sz="2000" spc="-1" strike="noStrike">
              <a:solidFill>
                <a:srgbClr val="000000"/>
              </a:solidFill>
              <a:latin typeface="Arial"/>
            </a:endParaRPr>
          </a:p>
          <a:p>
            <a:pPr>
              <a:lnSpc>
                <a:spcPct val="100000"/>
              </a:lnSpc>
            </a:pPr>
            <a:r>
              <a:rPr b="1" lang="fr-FR" sz="2000" spc="-1" strike="noStrike">
                <a:solidFill>
                  <a:srgbClr val="e85426"/>
                </a:solidFill>
                <a:latin typeface="Calibri"/>
                <a:ea typeface="Times New Roman"/>
              </a:rPr>
              <a:t> </a:t>
            </a:r>
            <a:endParaRPr b="0" lang="fr-FR" sz="2000" spc="-1" strike="noStrike">
              <a:solidFill>
                <a:srgbClr val="000000"/>
              </a:solidFill>
              <a:latin typeface="Arial"/>
            </a:endParaRPr>
          </a:p>
          <a:p>
            <a:pPr>
              <a:lnSpc>
                <a:spcPct val="100000"/>
              </a:lnSpc>
            </a:pPr>
            <a:r>
              <a:rPr b="0" lang="fr-FR" sz="1600" spc="-1" strike="noStrike">
                <a:solidFill>
                  <a:srgbClr val="000000"/>
                </a:solidFill>
                <a:latin typeface="Calibri"/>
                <a:ea typeface="Times New Roman"/>
              </a:rPr>
              <a:t>Le redevable de la taxe est l'exploitant du support, c'est-à-dire :</a:t>
            </a:r>
            <a:endParaRPr b="0" lang="fr-FR" sz="1600" spc="-1" strike="noStrike">
              <a:solidFill>
                <a:srgbClr val="000000"/>
              </a:solidFill>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ea typeface="Times New Roman"/>
              </a:rPr>
              <a:t>L'afficheur pour les dispositifs publicitaires.</a:t>
            </a:r>
            <a:endParaRPr b="0" lang="fr-FR" sz="1600" spc="-1" strike="noStrike">
              <a:solidFill>
                <a:srgbClr val="000000"/>
              </a:solidFill>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ea typeface="Times New Roman"/>
              </a:rPr>
              <a:t>Les commerçants pour les enseignes et pré-enseignes.</a:t>
            </a:r>
            <a:endParaRPr b="0" lang="fr-FR" sz="1600" spc="-1" strike="noStrike">
              <a:solidFill>
                <a:srgbClr val="000000"/>
              </a:solidFill>
              <a:latin typeface="Arial"/>
            </a:endParaRPr>
          </a:p>
          <a:p>
            <a:pPr>
              <a:lnSpc>
                <a:spcPct val="100000"/>
              </a:lnSpc>
            </a:pPr>
            <a:r>
              <a:rPr b="0" lang="fr-FR" sz="1600" spc="-1" strike="noStrike">
                <a:solidFill>
                  <a:srgbClr val="000000"/>
                </a:solidFill>
                <a:latin typeface="Calibri"/>
                <a:ea typeface="Times New Roman"/>
              </a:rPr>
              <a:t>En cas de défaillance de ce dernier : le redevable sera le propriétaire du support et en dernier recours : celui dans l'intérêt duquel le support a été réalisé.</a:t>
            </a:r>
            <a:endParaRPr b="0" lang="fr-FR" sz="1600" spc="-1" strike="noStrike">
              <a:solidFill>
                <a:srgbClr val="000000"/>
              </a:solidFill>
              <a:latin typeface="Arial"/>
            </a:endParaRPr>
          </a:p>
        </p:txBody>
      </p:sp>
      <p:sp>
        <p:nvSpPr>
          <p:cNvPr id="79" name="ZoneTexte 8"/>
          <p:cNvSpPr/>
          <p:nvPr/>
        </p:nvSpPr>
        <p:spPr>
          <a:xfrm>
            <a:off x="754560" y="4353120"/>
            <a:ext cx="1077948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1600" spc="-1" strike="noStrike">
                <a:solidFill>
                  <a:srgbClr val="000000"/>
                </a:solidFill>
                <a:latin typeface="Calibri"/>
                <a:ea typeface="DejaVu Sans"/>
              </a:rPr>
              <a:t>La taxe concerne toutes les entreprises, quelle que soit la nature de leurs activités (commerciales, industrielles ou de services…). </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80"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81"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82" name="Image 4" descr=""/>
          <p:cNvPicPr/>
          <p:nvPr/>
        </p:nvPicPr>
        <p:blipFill>
          <a:blip r:embed="rId1"/>
          <a:srcRect l="0" t="46504" r="0" b="0"/>
          <a:stretch/>
        </p:blipFill>
        <p:spPr>
          <a:xfrm>
            <a:off x="0" y="1800"/>
            <a:ext cx="12191040" cy="1518120"/>
          </a:xfrm>
          <a:prstGeom prst="rect">
            <a:avLst/>
          </a:prstGeom>
          <a:ln w="0">
            <a:noFill/>
          </a:ln>
        </p:spPr>
      </p:pic>
      <p:sp>
        <p:nvSpPr>
          <p:cNvPr id="83"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84" name="ZoneTexte 7"/>
          <p:cNvSpPr/>
          <p:nvPr/>
        </p:nvSpPr>
        <p:spPr>
          <a:xfrm>
            <a:off x="639360" y="5364000"/>
            <a:ext cx="9347040" cy="1399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200" spc="-1" strike="noStrike">
                <a:solidFill>
                  <a:srgbClr val="ea5426"/>
                </a:solidFill>
                <a:latin typeface="Calibri"/>
                <a:ea typeface="DejaVu Sans"/>
              </a:rPr>
              <a:t>&gt;</a:t>
            </a:r>
            <a:r>
              <a:rPr b="1" lang="fr-FR" sz="2200" spc="-1" strike="noStrike">
                <a:solidFill>
                  <a:srgbClr val="a6a6a6"/>
                </a:solidFill>
                <a:latin typeface="Calibri"/>
                <a:ea typeface="DejaVu Sans"/>
              </a:rPr>
              <a:t> </a:t>
            </a:r>
            <a:r>
              <a:rPr b="1" lang="fr-FR" sz="2200" spc="-1" strike="noStrike">
                <a:solidFill>
                  <a:srgbClr val="808080"/>
                </a:solidFill>
                <a:latin typeface="Calibri"/>
                <a:ea typeface="DejaVu Sans"/>
              </a:rPr>
              <a:t>LES</a:t>
            </a:r>
            <a:r>
              <a:rPr b="1" lang="fr-FR" sz="2200" spc="-1" strike="noStrike">
                <a:solidFill>
                  <a:srgbClr val="a6a6a6"/>
                </a:solidFill>
                <a:latin typeface="Calibri"/>
                <a:ea typeface="DejaVu Sans"/>
              </a:rPr>
              <a:t> </a:t>
            </a:r>
            <a:r>
              <a:rPr b="1" lang="fr-FR" sz="2200" spc="-1" strike="noStrike">
                <a:solidFill>
                  <a:srgbClr val="ea5426"/>
                </a:solidFill>
                <a:latin typeface="Calibri"/>
                <a:ea typeface="DejaVu Sans"/>
              </a:rPr>
              <a:t>ENSEIGNES</a:t>
            </a:r>
            <a:endParaRPr b="0" lang="fr-FR" sz="22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Toute inscription, forme ou image apposée sur un immeuble et relative à une activité qui s’y exerce ( Article L 581-3 2° du code de l’environnement).</a:t>
            </a:r>
            <a:endParaRPr b="0" lang="fr-FR" sz="13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La notion « d’immeuble » employée dans la loi correspond à celle du code civil : « bien immobilier », qu’il s’agisse d’un bâtiment </a:t>
            </a:r>
            <a:br>
              <a:rPr sz="1300"/>
            </a:br>
            <a:r>
              <a:rPr b="0" lang="fr-FR" sz="1300" spc="-1" strike="noStrike">
                <a:solidFill>
                  <a:srgbClr val="808080"/>
                </a:solidFill>
                <a:latin typeface="Calibri"/>
                <a:ea typeface="DejaVu Sans"/>
              </a:rPr>
              <a:t>ou d’un  terrain : le parking du supermarché fait partie de « l’immeuble » où s’exerce l’activité commerciale.</a:t>
            </a:r>
            <a:endParaRPr b="0" lang="fr-FR" sz="1300" spc="-1" strike="noStrike">
              <a:solidFill>
                <a:srgbClr val="000000"/>
              </a:solidFill>
              <a:latin typeface="Arial"/>
            </a:endParaRPr>
          </a:p>
          <a:p>
            <a:pPr>
              <a:lnSpc>
                <a:spcPct val="100000"/>
              </a:lnSpc>
            </a:pPr>
            <a:endParaRPr b="0" lang="fr-FR" sz="1200" spc="-1" strike="noStrike">
              <a:solidFill>
                <a:srgbClr val="000000"/>
              </a:solidFill>
              <a:latin typeface="Arial"/>
            </a:endParaRPr>
          </a:p>
        </p:txBody>
      </p:sp>
      <p:cxnSp>
        <p:nvCxnSpPr>
          <p:cNvPr id="85" name="Connecteur droit 8"/>
          <p:cNvCxnSpPr/>
          <p:nvPr/>
        </p:nvCxnSpPr>
        <p:spPr>
          <a:xfrm>
            <a:off x="2827080" y="5298480"/>
            <a:ext cx="3261600" cy="1080"/>
          </a:xfrm>
          <a:prstGeom prst="straightConnector1">
            <a:avLst/>
          </a:prstGeom>
          <a:ln w="12700">
            <a:solidFill>
              <a:srgbClr val="a5a5a5"/>
            </a:solidFill>
            <a:prstDash val="sysDot"/>
            <a:round/>
          </a:ln>
        </p:spPr>
      </p:cxnSp>
      <p:cxnSp>
        <p:nvCxnSpPr>
          <p:cNvPr id="86" name="Connecteur droit 9"/>
          <p:cNvCxnSpPr/>
          <p:nvPr/>
        </p:nvCxnSpPr>
        <p:spPr>
          <a:xfrm>
            <a:off x="6087600" y="5023800"/>
            <a:ext cx="1080" cy="234360"/>
          </a:xfrm>
          <a:prstGeom prst="straightConnector1">
            <a:avLst/>
          </a:prstGeom>
          <a:ln w="12700">
            <a:solidFill>
              <a:srgbClr val="a5a5a5"/>
            </a:solidFill>
            <a:prstDash val="sysDot"/>
            <a:round/>
          </a:ln>
        </p:spPr>
      </p:cxnSp>
      <p:sp>
        <p:nvSpPr>
          <p:cNvPr id="87" name="ZoneTexte 11"/>
          <p:cNvSpPr/>
          <p:nvPr/>
        </p:nvSpPr>
        <p:spPr>
          <a:xfrm>
            <a:off x="855360" y="1769040"/>
            <a:ext cx="1071324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1600" spc="-1" strike="noStrike">
                <a:solidFill>
                  <a:srgbClr val="000000"/>
                </a:solidFill>
                <a:latin typeface="Calibri"/>
                <a:ea typeface="DejaVu Sans"/>
              </a:rPr>
              <a:t>la TLPE concerne tous les supports publicitaires fixes, visibles de toute voie ouverte à la circulation.</a:t>
            </a:r>
            <a:br>
              <a:rPr sz="1600"/>
            </a:br>
            <a:r>
              <a:rPr b="0" lang="fr-FR" sz="1600" spc="-1" strike="noStrike">
                <a:solidFill>
                  <a:srgbClr val="000000"/>
                </a:solidFill>
                <a:latin typeface="Calibri"/>
                <a:ea typeface="DejaVu Sans"/>
              </a:rPr>
              <a:t>Il existe trois catégories de supports publicitaires</a:t>
            </a:r>
            <a:endParaRPr b="0" lang="fr-FR" sz="1600" spc="-1" strike="noStrike">
              <a:solidFill>
                <a:srgbClr val="000000"/>
              </a:solidFill>
              <a:latin typeface="Arial"/>
            </a:endParaRPr>
          </a:p>
        </p:txBody>
      </p:sp>
      <p:pic>
        <p:nvPicPr>
          <p:cNvPr id="88" name="Image 17" descr=""/>
          <p:cNvPicPr/>
          <p:nvPr/>
        </p:nvPicPr>
        <p:blipFill>
          <a:blip r:embed="rId2"/>
          <a:stretch/>
        </p:blipFill>
        <p:spPr>
          <a:xfrm>
            <a:off x="1910880" y="2584800"/>
            <a:ext cx="7132680" cy="2440080"/>
          </a:xfrm>
          <a:prstGeom prst="rect">
            <a:avLst/>
          </a:prstGeom>
          <a:ln w="0">
            <a:noFill/>
          </a:ln>
        </p:spPr>
      </p:pic>
      <p:sp>
        <p:nvSpPr>
          <p:cNvPr id="89" name="ZoneTexte 6"/>
          <p:cNvSpPr/>
          <p:nvPr/>
        </p:nvSpPr>
        <p:spPr>
          <a:xfrm>
            <a:off x="855360" y="1386360"/>
            <a:ext cx="6093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DejaVu Sans"/>
              </a:rPr>
              <a:t>Quels sont les supports taxables ? </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90"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91"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92" name="Image 4" descr=""/>
          <p:cNvPicPr/>
          <p:nvPr/>
        </p:nvPicPr>
        <p:blipFill>
          <a:blip r:embed="rId1"/>
          <a:srcRect l="0" t="46504" r="0" b="0"/>
          <a:stretch/>
        </p:blipFill>
        <p:spPr>
          <a:xfrm>
            <a:off x="0" y="3600"/>
            <a:ext cx="12191040" cy="1518120"/>
          </a:xfrm>
          <a:prstGeom prst="rect">
            <a:avLst/>
          </a:prstGeom>
          <a:ln w="0">
            <a:noFill/>
          </a:ln>
        </p:spPr>
      </p:pic>
      <p:sp>
        <p:nvSpPr>
          <p:cNvPr id="93"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94" name="ZoneTexte 7"/>
          <p:cNvSpPr/>
          <p:nvPr/>
        </p:nvSpPr>
        <p:spPr>
          <a:xfrm>
            <a:off x="6949440" y="3323520"/>
            <a:ext cx="4365360" cy="10188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fr-FR" sz="2200" spc="-1" strike="noStrike">
                <a:solidFill>
                  <a:srgbClr val="ea5426"/>
                </a:solidFill>
                <a:latin typeface="Calibri"/>
                <a:ea typeface="DejaVu Sans"/>
              </a:rPr>
              <a:t>&gt;</a:t>
            </a:r>
            <a:r>
              <a:rPr b="1" lang="fr-FR" sz="2200" spc="-1" strike="noStrike">
                <a:solidFill>
                  <a:srgbClr val="a6a6a6"/>
                </a:solidFill>
                <a:latin typeface="Calibri"/>
                <a:ea typeface="DejaVu Sans"/>
              </a:rPr>
              <a:t> </a:t>
            </a:r>
            <a:r>
              <a:rPr b="1" lang="fr-FR" sz="2200" spc="-1" strike="noStrike">
                <a:solidFill>
                  <a:srgbClr val="808080"/>
                </a:solidFill>
                <a:latin typeface="Calibri"/>
                <a:ea typeface="DejaVu Sans"/>
              </a:rPr>
              <a:t>LES</a:t>
            </a:r>
            <a:r>
              <a:rPr b="1" lang="fr-FR" sz="2200" spc="-1" strike="noStrike">
                <a:solidFill>
                  <a:srgbClr val="a6a6a6"/>
                </a:solidFill>
                <a:latin typeface="Calibri"/>
                <a:ea typeface="DejaVu Sans"/>
              </a:rPr>
              <a:t> </a:t>
            </a:r>
            <a:r>
              <a:rPr b="1" lang="fr-FR" sz="2200" spc="-1" strike="noStrike">
                <a:solidFill>
                  <a:srgbClr val="ea5426"/>
                </a:solidFill>
                <a:latin typeface="Calibri"/>
                <a:ea typeface="DejaVu Sans"/>
              </a:rPr>
              <a:t>PREENSEIGNES</a:t>
            </a:r>
            <a:endParaRPr b="0" lang="fr-FR" sz="2200" spc="-1" strike="noStrike">
              <a:solidFill>
                <a:srgbClr val="000000"/>
              </a:solidFill>
              <a:latin typeface="Arial"/>
            </a:endParaRPr>
          </a:p>
          <a:p>
            <a:pPr algn="r">
              <a:lnSpc>
                <a:spcPct val="100000"/>
              </a:lnSpc>
            </a:pPr>
            <a:r>
              <a:rPr b="0" lang="fr-FR" sz="1300" spc="-1" strike="noStrike">
                <a:solidFill>
                  <a:srgbClr val="808080"/>
                </a:solidFill>
                <a:latin typeface="Calibri"/>
                <a:ea typeface="DejaVu Sans"/>
              </a:rPr>
              <a:t>Toute inscription, forme ou image indiquant la proximité où s’exerce une activité  déterminée (Article L 581-3 3° du code de l’environnement).</a:t>
            </a:r>
            <a:endParaRPr b="0" lang="fr-FR" sz="1300" spc="-1" strike="noStrike">
              <a:solidFill>
                <a:srgbClr val="000000"/>
              </a:solidFill>
              <a:latin typeface="Arial"/>
            </a:endParaRPr>
          </a:p>
        </p:txBody>
      </p:sp>
      <p:cxnSp>
        <p:nvCxnSpPr>
          <p:cNvPr id="95" name="Connecteur droit 8"/>
          <p:cNvCxnSpPr/>
          <p:nvPr/>
        </p:nvCxnSpPr>
        <p:spPr>
          <a:xfrm>
            <a:off x="5845320" y="3528720"/>
            <a:ext cx="2833200" cy="1080"/>
          </a:xfrm>
          <a:prstGeom prst="straightConnector1">
            <a:avLst/>
          </a:prstGeom>
          <a:ln w="12700">
            <a:solidFill>
              <a:srgbClr val="a5a5a5"/>
            </a:solidFill>
            <a:prstDash val="sysDot"/>
            <a:round/>
          </a:ln>
        </p:spPr>
      </p:cxnSp>
      <p:pic>
        <p:nvPicPr>
          <p:cNvPr id="96" name="Image 10" descr="Une image contenant texte, signe&#10;&#10;Description générée automatiquement"/>
          <p:cNvPicPr/>
          <p:nvPr/>
        </p:nvPicPr>
        <p:blipFill>
          <a:blip r:embed="rId2"/>
          <a:stretch/>
        </p:blipFill>
        <p:spPr>
          <a:xfrm>
            <a:off x="1113120" y="2144160"/>
            <a:ext cx="4731480" cy="2255760"/>
          </a:xfrm>
          <a:prstGeom prst="rect">
            <a:avLst/>
          </a:prstGeom>
          <a:ln w="0">
            <a:noFill/>
          </a:ln>
        </p:spPr>
      </p:pic>
      <p:sp>
        <p:nvSpPr>
          <p:cNvPr id="97" name="ZoneTexte 11"/>
          <p:cNvSpPr/>
          <p:nvPr/>
        </p:nvSpPr>
        <p:spPr>
          <a:xfrm>
            <a:off x="331200" y="5012640"/>
            <a:ext cx="7585560" cy="1018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200" spc="-1" strike="noStrike">
                <a:solidFill>
                  <a:srgbClr val="ea5426"/>
                </a:solidFill>
                <a:latin typeface="Calibri"/>
                <a:ea typeface="DejaVu Sans"/>
              </a:rPr>
              <a:t>&gt;</a:t>
            </a:r>
            <a:r>
              <a:rPr b="1" lang="fr-FR" sz="2200" spc="-1" strike="noStrike">
                <a:solidFill>
                  <a:srgbClr val="808080"/>
                </a:solidFill>
                <a:latin typeface="Calibri"/>
                <a:ea typeface="DejaVu Sans"/>
              </a:rPr>
              <a:t> LES </a:t>
            </a:r>
            <a:r>
              <a:rPr b="1" lang="fr-FR" sz="2200" spc="-1" strike="noStrike">
                <a:solidFill>
                  <a:srgbClr val="ea5426"/>
                </a:solidFill>
                <a:latin typeface="Calibri"/>
                <a:ea typeface="DejaVu Sans"/>
              </a:rPr>
              <a:t>DISPOSITIFS PUBLICITAIRES </a:t>
            </a:r>
            <a:endParaRPr b="0" lang="fr-FR" sz="2200" spc="-1" strike="noStrike">
              <a:solidFill>
                <a:srgbClr val="000000"/>
              </a:solidFill>
              <a:latin typeface="Arial"/>
            </a:endParaRPr>
          </a:p>
          <a:p>
            <a:pPr>
              <a:lnSpc>
                <a:spcPct val="100000"/>
              </a:lnSpc>
            </a:pPr>
            <a:r>
              <a:rPr b="0" lang="fr-FR" sz="1300" spc="-1" strike="noStrike">
                <a:solidFill>
                  <a:srgbClr val="808080"/>
                </a:solidFill>
                <a:latin typeface="Calibri"/>
                <a:ea typeface="DejaVu Sans"/>
              </a:rPr>
              <a:t>Toute inscription destinée à informer ou attirer le public. Panneau affichant une publicité sur le domaine  privé et public, sur une voie ouverte à la circulation publiques. </a:t>
            </a:r>
            <a:br>
              <a:rPr sz="1300"/>
            </a:br>
            <a:r>
              <a:rPr b="0" lang="fr-FR" sz="1300" spc="-1" strike="noStrike">
                <a:solidFill>
                  <a:srgbClr val="808080"/>
                </a:solidFill>
                <a:latin typeface="Calibri"/>
                <a:ea typeface="DejaVu Sans"/>
              </a:rPr>
              <a:t>(Article L 581-3 1° du code de l’environnement).</a:t>
            </a:r>
            <a:endParaRPr b="0" lang="fr-FR" sz="1300" spc="-1" strike="noStrike">
              <a:solidFill>
                <a:srgbClr val="000000"/>
              </a:solidFill>
              <a:latin typeface="Arial"/>
            </a:endParaRPr>
          </a:p>
        </p:txBody>
      </p:sp>
      <p:cxnSp>
        <p:nvCxnSpPr>
          <p:cNvPr id="98" name="Connecteur droit 12"/>
          <p:cNvCxnSpPr/>
          <p:nvPr/>
        </p:nvCxnSpPr>
        <p:spPr>
          <a:xfrm>
            <a:off x="229320" y="4615200"/>
            <a:ext cx="1123560" cy="1080"/>
          </a:xfrm>
          <a:prstGeom prst="straightConnector1">
            <a:avLst/>
          </a:prstGeom>
          <a:ln w="12700">
            <a:solidFill>
              <a:srgbClr val="a5a5a5"/>
            </a:solidFill>
            <a:prstDash val="sysDot"/>
            <a:round/>
          </a:ln>
        </p:spPr>
      </p:cxn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99" name="Image 1" descr=""/>
          <p:cNvPicPr/>
          <p:nvPr/>
        </p:nvPicPr>
        <p:blipFill>
          <a:blip r:embed="rId1">
            <a:alphaModFix amt="60000"/>
          </a:blip>
          <a:srcRect l="45722" t="-16080" r="-723" b="44044"/>
          <a:stretch/>
        </p:blipFill>
        <p:spPr>
          <a:xfrm>
            <a:off x="0" y="0"/>
            <a:ext cx="4418640" cy="6856920"/>
          </a:xfrm>
          <a:prstGeom prst="rect">
            <a:avLst/>
          </a:prstGeom>
          <a:ln w="0">
            <a:noFill/>
          </a:ln>
        </p:spPr>
      </p:pic>
      <p:sp>
        <p:nvSpPr>
          <p:cNvPr id="100" name="Rectangle 2"/>
          <p:cNvSpPr/>
          <p:nvPr/>
        </p:nvSpPr>
        <p:spPr>
          <a:xfrm>
            <a:off x="4622760" y="0"/>
            <a:ext cx="2945160" cy="15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sp>
        <p:nvSpPr>
          <p:cNvPr id="101" name="Rectangle 3"/>
          <p:cNvSpPr/>
          <p:nvPr/>
        </p:nvSpPr>
        <p:spPr>
          <a:xfrm>
            <a:off x="4622760" y="6701760"/>
            <a:ext cx="2945160" cy="155160"/>
          </a:xfrm>
          <a:prstGeom prst="rect">
            <a:avLst/>
          </a:prstGeom>
          <a:solidFill>
            <a:srgbClr val="ea542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fr-FR" sz="1800" spc="-1" strike="noStrike">
              <a:solidFill>
                <a:schemeClr val="lt1"/>
              </a:solidFill>
              <a:latin typeface="Calibri"/>
              <a:ea typeface="DejaVu Sans"/>
            </a:endParaRPr>
          </a:p>
        </p:txBody>
      </p:sp>
      <p:pic>
        <p:nvPicPr>
          <p:cNvPr id="102" name="Image 4" descr=""/>
          <p:cNvPicPr/>
          <p:nvPr/>
        </p:nvPicPr>
        <p:blipFill>
          <a:blip r:embed="rId2"/>
          <a:srcRect l="0" t="46504" r="0" b="0"/>
          <a:stretch/>
        </p:blipFill>
        <p:spPr>
          <a:xfrm>
            <a:off x="0" y="1800"/>
            <a:ext cx="12191040" cy="1518120"/>
          </a:xfrm>
          <a:prstGeom prst="rect">
            <a:avLst/>
          </a:prstGeom>
          <a:ln w="0">
            <a:noFill/>
          </a:ln>
        </p:spPr>
      </p:pic>
      <p:sp>
        <p:nvSpPr>
          <p:cNvPr id="103" name="ZoneTexte 5"/>
          <p:cNvSpPr/>
          <p:nvPr/>
        </p:nvSpPr>
        <p:spPr>
          <a:xfrm>
            <a:off x="2716920" y="306360"/>
            <a:ext cx="6756840" cy="54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3000" spc="-1" strike="noStrike" cap="all">
                <a:solidFill>
                  <a:srgbClr val="ffffff"/>
                </a:solidFill>
                <a:latin typeface="Calibri"/>
                <a:ea typeface="DejaVu Sans"/>
              </a:rPr>
              <a:t>Définitions</a:t>
            </a:r>
            <a:endParaRPr b="0" lang="fr-FR" sz="3000" spc="-1" strike="noStrike">
              <a:solidFill>
                <a:srgbClr val="000000"/>
              </a:solidFill>
              <a:latin typeface="Arial"/>
            </a:endParaRPr>
          </a:p>
        </p:txBody>
      </p:sp>
      <p:sp>
        <p:nvSpPr>
          <p:cNvPr id="104" name="ZoneTexte 10"/>
          <p:cNvSpPr/>
          <p:nvPr/>
        </p:nvSpPr>
        <p:spPr>
          <a:xfrm>
            <a:off x="736920" y="1667880"/>
            <a:ext cx="10906200" cy="1672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2000" spc="-1" strike="noStrike">
                <a:solidFill>
                  <a:srgbClr val="e85426"/>
                </a:solidFill>
                <a:latin typeface="Calibri"/>
                <a:ea typeface="DejaVu Sans"/>
              </a:rPr>
              <a:t>Quand déclarer  ?</a:t>
            </a:r>
            <a:endParaRPr b="0" lang="fr-FR" sz="2000" spc="-1" strike="noStrike">
              <a:solidFill>
                <a:srgbClr val="000000"/>
              </a:solidFill>
              <a:latin typeface="Arial"/>
            </a:endParaRPr>
          </a:p>
          <a:p>
            <a:pPr>
              <a:lnSpc>
                <a:spcPct val="100000"/>
              </a:lnSpc>
            </a:pPr>
            <a:endParaRPr b="0" lang="fr-FR" sz="2000" spc="-1" strike="noStrike">
              <a:solidFill>
                <a:srgbClr val="000000"/>
              </a:solidFill>
              <a:latin typeface="Arial"/>
            </a:endParaRPr>
          </a:p>
          <a:p>
            <a:pPr>
              <a:lnSpc>
                <a:spcPct val="100000"/>
              </a:lnSpc>
            </a:pPr>
            <a:r>
              <a:rPr b="0" lang="fr-FR" sz="1600" spc="-1" strike="noStrike">
                <a:solidFill>
                  <a:srgbClr val="000000"/>
                </a:solidFill>
                <a:latin typeface="Calibri"/>
                <a:ea typeface="DejaVu Sans"/>
              </a:rPr>
              <a:t>Depuis le 1er janvier 2022, la déclaration annuelle n’est plus obligatoire. En revanche, la déclaration complémentaire (pour les supports crées ou supprimés en cours d’année entre le 1er janvier et le 31 décembre inclus) se fait dans les deux mois suivant la création ou la suppression du support publicitaire. Cette déclaration doit être déposée auprès de la commune ou de l’établissement public qui perçoit la taxe.</a:t>
            </a:r>
            <a:endParaRPr b="0" lang="fr-FR" sz="1600" spc="-1" strike="noStrike">
              <a:solidFill>
                <a:srgbClr val="000000"/>
              </a:solidFill>
              <a:latin typeface="Arial"/>
            </a:endParaRPr>
          </a:p>
        </p:txBody>
      </p:sp>
      <p:sp>
        <p:nvSpPr>
          <p:cNvPr id="105" name="ZoneTexte 8"/>
          <p:cNvSpPr/>
          <p:nvPr/>
        </p:nvSpPr>
        <p:spPr>
          <a:xfrm>
            <a:off x="698400" y="3552480"/>
            <a:ext cx="11301840" cy="28220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476"/>
              </a:spcBef>
            </a:pPr>
            <a:r>
              <a:rPr b="1" lang="fr-FR" sz="2000" spc="-1" strike="noStrike">
                <a:solidFill>
                  <a:srgbClr val="e85426"/>
                </a:solidFill>
                <a:latin typeface="Calibri"/>
                <a:ea typeface="DejaVu Sans"/>
              </a:rPr>
              <a:t>Comment déclarer ?</a:t>
            </a:r>
            <a:endParaRPr b="0" lang="fr-FR" sz="2000" spc="-1" strike="noStrike">
              <a:solidFill>
                <a:srgbClr val="000000"/>
              </a:solidFill>
              <a:latin typeface="Arial"/>
            </a:endParaRPr>
          </a:p>
          <a:p>
            <a:pPr algn="just">
              <a:lnSpc>
                <a:spcPct val="100000"/>
              </a:lnSpc>
              <a:spcBef>
                <a:spcPts val="476"/>
              </a:spcBef>
            </a:pPr>
            <a:endParaRPr b="0" lang="fr-FR" sz="1600" spc="-1" strike="noStrike">
              <a:solidFill>
                <a:srgbClr val="000000"/>
              </a:solidFill>
              <a:latin typeface="Arial"/>
            </a:endParaRPr>
          </a:p>
          <a:p>
            <a:pPr algn="just">
              <a:lnSpc>
                <a:spcPct val="100000"/>
              </a:lnSpc>
              <a:spcBef>
                <a:spcPts val="476"/>
              </a:spcBef>
            </a:pPr>
            <a:r>
              <a:rPr b="0" lang="fr-FR" sz="1600" spc="-1" strike="noStrike">
                <a:solidFill>
                  <a:srgbClr val="000000"/>
                </a:solidFill>
                <a:latin typeface="Calibri"/>
                <a:ea typeface="DejaVu Sans"/>
              </a:rPr>
              <a:t>Vous trouverez ci-après les liens, vous permettant d’accéder à ce formulaire :</a:t>
            </a:r>
            <a:endParaRPr b="0" lang="fr-FR" sz="1600" spc="-1" strike="noStrike">
              <a:solidFill>
                <a:srgbClr val="000000"/>
              </a:solidFill>
              <a:latin typeface="Arial"/>
            </a:endParaRPr>
          </a:p>
          <a:p>
            <a:pPr>
              <a:lnSpc>
                <a:spcPct val="97000"/>
              </a:lnSpc>
              <a:spcBef>
                <a:spcPts val="159"/>
              </a:spcBef>
              <a:tabLst>
                <a:tab algn="l" pos="0"/>
              </a:tabLst>
            </a:pPr>
            <a:endParaRPr b="0" lang="fr-FR" sz="1600" spc="-1" strike="noStrike">
              <a:solidFill>
                <a:srgbClr val="000000"/>
              </a:solidFill>
              <a:latin typeface="Arial"/>
            </a:endParaRPr>
          </a:p>
          <a:p>
            <a:pPr>
              <a:lnSpc>
                <a:spcPct val="97000"/>
              </a:lnSpc>
              <a:spcBef>
                <a:spcPts val="159"/>
              </a:spcBef>
              <a:tabLst>
                <a:tab algn="l" pos="0"/>
              </a:tabLst>
            </a:pPr>
            <a:r>
              <a:rPr b="0" lang="fr-FR" sz="1600" spc="-1" strike="noStrike">
                <a:solidFill>
                  <a:srgbClr val="000000"/>
                </a:solidFill>
                <a:latin typeface="Calibri"/>
                <a:ea typeface="DejaVu Sans"/>
              </a:rPr>
              <a:t>Cerfa n°15702*02 : </a:t>
            </a:r>
            <a:r>
              <a:rPr b="0" lang="fr-FR" sz="1600" spc="-1" strike="noStrike" u="sng">
                <a:solidFill>
                  <a:srgbClr val="0563c1"/>
                </a:solidFill>
                <a:uFillTx/>
                <a:latin typeface="Calibri"/>
                <a:ea typeface="DejaVu Sans"/>
                <a:hlinkClick r:id="rId3"/>
              </a:rPr>
              <a:t>https://entreprendre.service-public.fr/vosdroits/R49305</a:t>
            </a:r>
            <a:endParaRPr b="0" lang="fr-FR" sz="1600" spc="-1" strike="noStrike">
              <a:solidFill>
                <a:srgbClr val="000000"/>
              </a:solidFill>
              <a:latin typeface="Arial"/>
            </a:endParaRPr>
          </a:p>
          <a:p>
            <a:pPr>
              <a:lnSpc>
                <a:spcPct val="97000"/>
              </a:lnSpc>
              <a:spcBef>
                <a:spcPts val="159"/>
              </a:spcBef>
              <a:tabLst>
                <a:tab algn="l" pos="0"/>
              </a:tabLst>
            </a:pPr>
            <a:r>
              <a:rPr b="0" lang="fr-FR" sz="1600" spc="-1" strike="noStrike">
                <a:solidFill>
                  <a:srgbClr val="000000"/>
                </a:solidFill>
                <a:latin typeface="Calibri"/>
                <a:ea typeface="DejaVu Sans"/>
              </a:rPr>
              <a:t>Notice n° 52156*01 : </a:t>
            </a:r>
            <a:r>
              <a:rPr b="0" lang="fr-FR" sz="1600" spc="-1" strike="noStrike" u="sng">
                <a:solidFill>
                  <a:srgbClr val="0563c1"/>
                </a:solidFill>
                <a:uFillTx/>
                <a:latin typeface="Calibri"/>
                <a:ea typeface="DejaVu Sans"/>
                <a:hlinkClick r:id="rId4"/>
              </a:rPr>
              <a:t>https://www.formulaires.service-public.fr/gf/getNotice.do?cerfaNotice=52156&amp;cerfaFormulaire=15702</a:t>
            </a:r>
            <a:r>
              <a:rPr b="0" lang="fr-FR" sz="1600" spc="-1" strike="noStrike">
                <a:solidFill>
                  <a:srgbClr val="000000"/>
                </a:solidFill>
                <a:latin typeface="Calibri"/>
                <a:ea typeface="DejaVu Sans"/>
              </a:rPr>
              <a:t> </a:t>
            </a:r>
            <a:endParaRPr b="0" lang="fr-FR" sz="1600" spc="-1" strike="noStrike">
              <a:solidFill>
                <a:srgbClr val="000000"/>
              </a:solidFill>
              <a:latin typeface="Arial"/>
            </a:endParaRPr>
          </a:p>
          <a:p>
            <a:pPr>
              <a:lnSpc>
                <a:spcPct val="100000"/>
              </a:lnSpc>
              <a:spcBef>
                <a:spcPts val="45"/>
              </a:spcBef>
              <a:tabLst>
                <a:tab algn="l" pos="0"/>
              </a:tabLst>
            </a:pPr>
            <a:r>
              <a:rPr b="0" lang="fr-FR" sz="1600" spc="-1" strike="noStrike">
                <a:solidFill>
                  <a:srgbClr val="000000"/>
                </a:solidFill>
                <a:latin typeface="Calibri"/>
                <a:ea typeface="DejaVu Sans"/>
              </a:rPr>
              <a:t> </a:t>
            </a:r>
            <a:endParaRPr b="0" lang="fr-FR" sz="1600" spc="-1" strike="noStrike">
              <a:solidFill>
                <a:srgbClr val="000000"/>
              </a:solidFill>
              <a:latin typeface="Arial"/>
            </a:endParaRPr>
          </a:p>
          <a:p>
            <a:pPr>
              <a:lnSpc>
                <a:spcPct val="165000"/>
              </a:lnSpc>
              <a:tabLst>
                <a:tab algn="l" pos="0"/>
              </a:tabLst>
            </a:pPr>
            <a:r>
              <a:rPr b="0" lang="fr-FR" sz="1600" spc="-1" strike="noStrike">
                <a:solidFill>
                  <a:srgbClr val="000000"/>
                </a:solidFill>
                <a:latin typeface="Calibri"/>
                <a:ea typeface="DejaVu Sans"/>
              </a:rPr>
              <a:t>et également dans la rubrique dédiée à la TLPE sur le site service-public.fr https:</a:t>
            </a:r>
            <a:r>
              <a:rPr b="0" lang="fr-FR" sz="1600" spc="-1" strike="noStrike" u="sng">
                <a:solidFill>
                  <a:srgbClr val="0563c1"/>
                </a:solidFill>
                <a:uFillTx/>
                <a:latin typeface="Calibri"/>
                <a:ea typeface="DejaVu Sans"/>
                <a:hlinkClick r:id="rId5"/>
              </a:rPr>
              <a:t>//www.service-public.fr/pr</a:t>
            </a:r>
            <a:r>
              <a:rPr b="0" lang="fr-FR" sz="1600" spc="-1" strike="noStrike">
                <a:solidFill>
                  <a:srgbClr val="000000"/>
                </a:solidFill>
                <a:latin typeface="Calibri"/>
                <a:ea typeface="DejaVu Sans"/>
              </a:rPr>
              <a:t>of</a:t>
            </a:r>
            <a:r>
              <a:rPr b="0" lang="fr-FR" sz="1600" spc="-1" strike="noStrike" u="sng">
                <a:solidFill>
                  <a:srgbClr val="0563c1"/>
                </a:solidFill>
                <a:uFillTx/>
                <a:latin typeface="Calibri"/>
                <a:ea typeface="DejaVu Sans"/>
                <a:hlinkClick r:id="rId6"/>
              </a:rPr>
              <a:t>essionnels-entreprises/vosdroits/F22591</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4741</TotalTime>
  <Application>LibreOffice/7.5.5.2$Windows_X86_64 LibreOffice_project/ca8fe7424262805f223b9a2334bc7181abbcbf5e</Application>
  <AppVersion>15.0000</AppVersion>
  <Words>2318</Words>
  <Paragraphs>192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2022-05-19T06:29:51Z</dcterms:created>
  <dc:creator>Microsoft Office User</dc:creator>
  <dc:description/>
  <dc:language>fr-FR</dc:language>
  <cp:lastModifiedBy/>
  <cp:lastPrinted>2022-05-19T12:52:29Z</cp:lastPrinted>
  <dcterms:modified xsi:type="dcterms:W3CDTF">2024-06-17T12:09:54Z</dcterms:modified>
  <cp:revision>136</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22</vt:i4>
  </property>
</Properties>
</file>